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10" r:id="rId3"/>
    <p:sldId id="412" r:id="rId4"/>
    <p:sldId id="398" r:id="rId5"/>
    <p:sldId id="385" r:id="rId6"/>
    <p:sldId id="386" r:id="rId7"/>
    <p:sldId id="390" r:id="rId8"/>
    <p:sldId id="391" r:id="rId9"/>
    <p:sldId id="392" r:id="rId10"/>
    <p:sldId id="393" r:id="rId11"/>
    <p:sldId id="394" r:id="rId12"/>
    <p:sldId id="381" r:id="rId13"/>
    <p:sldId id="364" r:id="rId15"/>
    <p:sldId id="396" r:id="rId16"/>
    <p:sldId id="416" r:id="rId17"/>
    <p:sldId id="418" r:id="rId18"/>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enIT"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a:srgbClr val="2E6020"/>
    <a:srgbClr val="5F91B0"/>
    <a:srgbClr val="F18E71"/>
    <a:srgbClr val="C68D5D"/>
    <a:srgbClr val="FFE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varScale="1">
        <p:scale>
          <a:sx n="78" d="100"/>
          <a:sy n="78" d="100"/>
        </p:scale>
        <p:origin x="426" y="10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p:spPr>
        <p:txBody>
          <a:bodyPr/>
          <a:lstStyle/>
          <a:p>
            <a:fld id="{2A3E0ED2-9758-4B92-B703-227AC5E5D99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6A0651BB-2723-4AC4-8321-F3FE185E7D2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endParaRP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endPar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endParaRPr>
          </a:p>
        </p:txBody>
      </p:sp>
      <p:pic>
        <p:nvPicPr>
          <p:cNvPr id="3" name="图片 2"/>
          <p:cNvPicPr>
            <a:picLocks noChangeAspect="1"/>
          </p:cNvPicPr>
          <p:nvPr userDrawn="1"/>
        </p:nvPicPr>
        <p:blipFill>
          <a:blip r:embed="rId6"/>
          <a:stretch>
            <a:fillRect/>
          </a:stretch>
        </p:blipFill>
        <p:spPr>
          <a:xfrm>
            <a:off x="-529" y="-297"/>
            <a:ext cx="12193057" cy="685859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22.png"/><Relationship Id="rId7" Type="http://schemas.openxmlformats.org/officeDocument/2006/relationships/image" Target="../media/image9.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microsoft.com/office/2007/relationships/hdphoto" Target="../media/image18.wdp"/><Relationship Id="rId2" Type="http://schemas.openxmlformats.org/officeDocument/2006/relationships/image" Target="../media/image17.png"/><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image" Target="../media/image3.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3.png"/><Relationship Id="rId7" Type="http://schemas.microsoft.com/office/2007/relationships/hdphoto" Target="../media/image30.wdp"/><Relationship Id="rId6" Type="http://schemas.openxmlformats.org/officeDocument/2006/relationships/image" Target="../media/image29.png"/><Relationship Id="rId5" Type="http://schemas.microsoft.com/office/2007/relationships/hdphoto" Target="../media/image28.wdp"/><Relationship Id="rId4" Type="http://schemas.openxmlformats.org/officeDocument/2006/relationships/image" Target="../media/image27.png"/><Relationship Id="rId3" Type="http://schemas.microsoft.com/office/2007/relationships/hdphoto" Target="../media/image26.wdp"/><Relationship Id="rId2" Type="http://schemas.openxmlformats.org/officeDocument/2006/relationships/image" Target="../media/image25.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052" y="0"/>
            <a:ext cx="12281051" cy="6858000"/>
          </a:xfrm>
          <a:prstGeom prst="rect">
            <a:avLst/>
          </a:prstGeom>
        </p:spPr>
      </p:pic>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22" y="197835"/>
            <a:ext cx="1160878" cy="1160878"/>
          </a:xfrm>
        </p:spPr>
      </p:pic>
      <p:sp>
        <p:nvSpPr>
          <p:cNvPr id="8" name="Title 1"/>
          <p:cNvSpPr txBox="1"/>
          <p:nvPr/>
        </p:nvSpPr>
        <p:spPr>
          <a:xfrm>
            <a:off x="1987826" y="296309"/>
            <a:ext cx="10185466" cy="13337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500" dirty="0">
                <a:latin typeface="Times New Roman" panose="02020603050405020304" pitchFamily="18" charset="0"/>
                <a:cs typeface="Times New Roman" panose="02020603050405020304" pitchFamily="18" charset="0"/>
              </a:rPr>
              <a:t>ỦY BAN NHÂN DÂN QUẬN 3</a:t>
            </a:r>
            <a:br>
              <a:rPr lang="en-US" sz="3500" dirty="0">
                <a:latin typeface="Times New Roman" panose="02020603050405020304" pitchFamily="18" charset="0"/>
                <a:cs typeface="Times New Roman" panose="02020603050405020304" pitchFamily="18" charset="0"/>
              </a:rPr>
            </a:br>
            <a:r>
              <a:rPr lang="en-US" sz="3500" b="1" dirty="0">
                <a:latin typeface="Times New Roman" panose="02020603050405020304" pitchFamily="18" charset="0"/>
                <a:cs typeface="Times New Roman" panose="02020603050405020304" pitchFamily="18" charset="0"/>
              </a:rPr>
              <a:t>PHÒNG GIÁO DỤC VÀ ĐÀO TẠO</a:t>
            </a:r>
            <a:endParaRPr lang="en-US" sz="350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456421" y="1630016"/>
            <a:ext cx="5248275" cy="1"/>
            <a:chOff x="4238625" y="1630017"/>
            <a:chExt cx="5248275" cy="1"/>
          </a:xfrm>
        </p:grpSpPr>
        <p:cxnSp>
          <p:nvCxnSpPr>
            <p:cNvPr id="3" name="Straight Arrow Connector 2"/>
            <p:cNvCxnSpPr/>
            <p:nvPr/>
          </p:nvCxnSpPr>
          <p:spPr>
            <a:xfrm>
              <a:off x="4290060" y="1630017"/>
              <a:ext cx="5196840"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ELL\Downloads\bac ho.JPG"/>
          <p:cNvPicPr>
            <a:picLocks noChangeAspect="1" noChangeArrowheads="1"/>
          </p:cNvPicPr>
          <p:nvPr/>
        </p:nvPicPr>
        <p:blipFill>
          <a:blip r:embed="rId1">
            <a:lum bright="-20000"/>
            <a:extLst>
              <a:ext uri="{28A0092B-C50C-407E-A947-70E740481C1C}">
                <a14:useLocalDpi xmlns:a14="http://schemas.microsoft.com/office/drawing/2010/main" val="0"/>
              </a:ext>
            </a:extLst>
          </a:blip>
          <a:srcRect/>
          <a:stretch>
            <a:fillRect/>
          </a:stretch>
        </p:blipFill>
        <p:spPr bwMode="auto">
          <a:xfrm>
            <a:off x="203200" y="177801"/>
            <a:ext cx="10160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25"/>
          <p:cNvSpPr txBox="1">
            <a:spLocks noChangeArrowheads="1"/>
          </p:cNvSpPr>
          <p:nvPr/>
        </p:nvSpPr>
        <p:spPr bwMode="auto">
          <a:xfrm>
            <a:off x="10363200" y="787401"/>
            <a:ext cx="1828800" cy="501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335" b="1">
                <a:solidFill>
                  <a:srgbClr val="0000FF"/>
                </a:solidFill>
                <a:latin typeface="Times New Roman" panose="02020603050405020304" pitchFamily="18" charset="0"/>
                <a:cs typeface="Times New Roman" panose="02020603050405020304" pitchFamily="18" charset="0"/>
              </a:rPr>
              <a:t>Bác Hồ và các chiến sĩ</a:t>
            </a:r>
            <a:endParaRPr lang="en-US" altLang="en-US" sz="5335" b="1">
              <a:solidFill>
                <a:srgbClr val="0000FF"/>
              </a:solidFill>
              <a:latin typeface="Times New Roman" panose="02020603050405020304" pitchFamily="18" charset="0"/>
              <a:cs typeface="Times New Roman" panose="02020603050405020304" pitchFamily="18" charset="0"/>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41803" y="3967136"/>
            <a:ext cx="1782116" cy="2713158"/>
          </a:xfrm>
          <a:prstGeom prst="rect">
            <a:avLst/>
          </a:prstGeom>
        </p:spPr>
      </p:pic>
      <p:grpSp>
        <p:nvGrpSpPr>
          <p:cNvPr id="3" name="组合 2"/>
          <p:cNvGrpSpPr/>
          <p:nvPr/>
        </p:nvGrpSpPr>
        <p:grpSpPr>
          <a:xfrm>
            <a:off x="1427536" y="177706"/>
            <a:ext cx="9314608" cy="6915073"/>
            <a:chOff x="-558688" y="2963"/>
            <a:chExt cx="9107943" cy="6855037"/>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2963"/>
              <a:ext cx="9107943" cy="6855037"/>
            </a:xfrm>
            <a:prstGeom prst="rect">
              <a:avLst/>
            </a:prstGeom>
            <a:ln>
              <a:noFill/>
            </a:ln>
            <a:effectLst>
              <a:softEdge rad="112500"/>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grpSp>
        <p:nvGrpSpPr>
          <p:cNvPr id="10" name="组合 9"/>
          <p:cNvGrpSpPr/>
          <p:nvPr/>
        </p:nvGrpSpPr>
        <p:grpSpPr>
          <a:xfrm>
            <a:off x="2920783" y="1929932"/>
            <a:ext cx="2825897" cy="930644"/>
            <a:chOff x="2854641" y="2753781"/>
            <a:chExt cx="1791266" cy="517848"/>
          </a:xfrm>
        </p:grpSpPr>
        <p:sp>
          <p:nvSpPr>
            <p:cNvPr id="9" name="圆角矩形 8"/>
            <p:cNvSpPr/>
            <p:nvPr/>
          </p:nvSpPr>
          <p:spPr>
            <a:xfrm>
              <a:off x="2955600" y="2782511"/>
              <a:ext cx="1690307" cy="396240"/>
            </a:xfrm>
            <a:prstGeom prst="roundRect">
              <a:avLst>
                <a:gd name="adj" fmla="val 50000"/>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800" b="1" dirty="0">
                  <a:solidFill>
                    <a:schemeClr val="tx1"/>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 </a:t>
              </a:r>
              <a:r>
                <a:rPr lang="vi-VN" altLang="zh-CN" sz="2800" b="1" dirty="0" smtClean="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Sài Gòn</a:t>
              </a:r>
              <a:endParaRPr lang="zh-CN" altLang="en-US" sz="2800" b="1" dirty="0">
                <a:solidFill>
                  <a:schemeClr val="tx1"/>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641" y="2753781"/>
              <a:ext cx="344079" cy="517848"/>
            </a:xfrm>
            <a:prstGeom prst="rect">
              <a:avLst/>
            </a:prstGeom>
          </p:spPr>
        </p:pic>
      </p:grpSp>
      <p:pic>
        <p:nvPicPr>
          <p:cNvPr id="32"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705" y="530237"/>
            <a:ext cx="1135820" cy="1641290"/>
          </a:xfrm>
          <a:prstGeom prst="rect">
            <a:avLst/>
          </a:prstGeom>
        </p:spPr>
      </p:pic>
      <p:pic>
        <p:nvPicPr>
          <p:cNvPr id="33"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1157" y="177706"/>
            <a:ext cx="1426305" cy="1818233"/>
          </a:xfrm>
          <a:prstGeom prst="rect">
            <a:avLst/>
          </a:prstGeom>
        </p:spPr>
      </p:pic>
      <p:pic>
        <p:nvPicPr>
          <p:cNvPr id="35"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2159" y="582847"/>
            <a:ext cx="676609" cy="600292"/>
          </a:xfrm>
          <a:prstGeom prst="rect">
            <a:avLst/>
          </a:prstGeom>
        </p:spPr>
      </p:pic>
      <p:pic>
        <p:nvPicPr>
          <p:cNvPr id="36"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70464" y="885767"/>
            <a:ext cx="758896" cy="673666"/>
          </a:xfrm>
          <a:prstGeom prst="rect">
            <a:avLst/>
          </a:prstGeom>
        </p:spPr>
      </p:pic>
      <p:sp>
        <p:nvSpPr>
          <p:cNvPr id="37" name="Text Box 7"/>
          <p:cNvSpPr txBox="1">
            <a:spLocks noChangeArrowheads="1"/>
          </p:cNvSpPr>
          <p:nvPr/>
        </p:nvSpPr>
        <p:spPr bwMode="auto">
          <a:xfrm>
            <a:off x="3800248" y="1066339"/>
            <a:ext cx="4061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en-US" altLang="en-US" sz="3200" b="0" i="0" u="none" strike="noStrike" kern="1200" cap="none" spc="0" normalizeH="0" baseline="0" noProof="0" dirty="0" err="1">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Hướng</a:t>
            </a:r>
            <a:r>
              <a:rPr kumimoji="0" lang="en-US" altLang="en-US" sz="3200" b="0" i="0" u="none" strike="noStrike" kern="1200" cap="none" spc="0" normalizeH="0" noProof="0" dirty="0">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en-US" sz="3200" b="0" i="0" u="none" strike="noStrike" kern="1200" cap="none" spc="0" normalizeH="0" noProof="0" dirty="0" err="1">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dẫn</a:t>
            </a:r>
            <a:r>
              <a:rPr kumimoji="0" lang="en-US" altLang="en-US" sz="3200" b="0" i="0" u="none" strike="noStrike" kern="1200" cap="none" spc="0" normalizeH="0" noProof="0" dirty="0">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en-US" sz="3200" b="0" i="0" u="none" strike="noStrike" kern="1200" cap="none" spc="0" normalizeH="0" noProof="0" dirty="0" err="1">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viết</a:t>
            </a:r>
            <a:r>
              <a:rPr kumimoji="0" lang="en-US" altLang="en-US" sz="3200" b="0" i="0" u="none" strike="noStrike" kern="1200" cap="none" spc="0" normalizeH="0" noProof="0" dirty="0">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en-US" sz="3200" b="0" i="0" u="none" strike="noStrike" kern="1200" cap="none" spc="0" normalizeH="0" noProof="0" dirty="0" err="1">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từ</a:t>
            </a:r>
            <a:r>
              <a:rPr kumimoji="0" lang="en-US" altLang="en-US" sz="3200" b="0" i="0" u="none" strike="noStrike" kern="1200" cap="none" spc="0" normalizeH="0" noProof="0" dirty="0">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en-US" sz="3200" b="0" i="0" u="none" strike="noStrike" kern="1200" cap="none" spc="0" normalizeH="0" noProof="0" dirty="0" err="1">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khó</a:t>
            </a:r>
            <a:endParaRPr kumimoji="0" lang="en-US" altLang="en-US" sz="3200" b="0" i="0" u="none" strike="noStrike" kern="1200" cap="none" spc="0" normalizeH="0" baseline="0" noProof="0" dirty="0">
              <a:ln>
                <a:noFill/>
              </a:ln>
              <a:solidFill>
                <a:srgbClr val="2E602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38" name="组合 9"/>
          <p:cNvGrpSpPr/>
          <p:nvPr/>
        </p:nvGrpSpPr>
        <p:grpSpPr>
          <a:xfrm>
            <a:off x="2920783" y="4183858"/>
            <a:ext cx="2319338" cy="881428"/>
            <a:chOff x="2929840" y="2700733"/>
            <a:chExt cx="1924099" cy="490462"/>
          </a:xfrm>
        </p:grpSpPr>
        <p:sp>
          <p:nvSpPr>
            <p:cNvPr id="39" name="圆角矩形 8"/>
            <p:cNvSpPr/>
            <p:nvPr/>
          </p:nvSpPr>
          <p:spPr>
            <a:xfrm>
              <a:off x="3163632" y="2782511"/>
              <a:ext cx="1690307" cy="396240"/>
            </a:xfrm>
            <a:prstGeom prst="roundRect">
              <a:avLst>
                <a:gd name="adj" fmla="val 50000"/>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zh-CN" sz="2800" b="1" dirty="0" smtClean="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xúc động</a:t>
              </a:r>
              <a:endParaRPr lang="zh-CN" altLang="en-US" sz="2800" b="1" dirty="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endParaRPr>
            </a:p>
          </p:txBody>
        </p:sp>
        <p:pic>
          <p:nvPicPr>
            <p:cNvPr id="40"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840" y="2700733"/>
              <a:ext cx="406721" cy="490462"/>
            </a:xfrm>
            <a:prstGeom prst="rect">
              <a:avLst/>
            </a:prstGeom>
          </p:spPr>
        </p:pic>
      </p:grpSp>
      <p:grpSp>
        <p:nvGrpSpPr>
          <p:cNvPr id="41" name="组合 9"/>
          <p:cNvGrpSpPr/>
          <p:nvPr/>
        </p:nvGrpSpPr>
        <p:grpSpPr>
          <a:xfrm>
            <a:off x="2892161" y="3060452"/>
            <a:ext cx="2866875" cy="930644"/>
            <a:chOff x="2823609" y="2753780"/>
            <a:chExt cx="1914785" cy="517848"/>
          </a:xfrm>
        </p:grpSpPr>
        <p:sp>
          <p:nvSpPr>
            <p:cNvPr id="42" name="圆角矩形 8"/>
            <p:cNvSpPr/>
            <p:nvPr/>
          </p:nvSpPr>
          <p:spPr>
            <a:xfrm>
              <a:off x="3048087" y="2782511"/>
              <a:ext cx="1690307" cy="396240"/>
            </a:xfrm>
            <a:prstGeom prst="roundRect">
              <a:avLst>
                <a:gd name="adj" fmla="val 50000"/>
              </a:avLst>
            </a:prstGeom>
            <a:solidFill>
              <a:srgbClr val="FF9409">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zh-CN" sz="2800" b="1" dirty="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q</a:t>
              </a:r>
              <a:r>
                <a:rPr lang="vi-VN" altLang="zh-CN" sz="2800" b="1" dirty="0" smtClean="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uệt máu</a:t>
              </a:r>
              <a:endParaRPr lang="zh-CN" altLang="en-US" sz="2800" b="1" dirty="0">
                <a:solidFill>
                  <a:schemeClr val="tx1"/>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endParaRPr>
            </a:p>
          </p:txBody>
        </p:sp>
        <p:pic>
          <p:nvPicPr>
            <p:cNvPr id="43"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609" y="2753780"/>
              <a:ext cx="326245" cy="517848"/>
            </a:xfrm>
            <a:prstGeom prst="rect">
              <a:avLst/>
            </a:prstGeom>
          </p:spPr>
        </p:pic>
      </p:grpSp>
      <p:grpSp>
        <p:nvGrpSpPr>
          <p:cNvPr id="44" name="组合 9"/>
          <p:cNvGrpSpPr/>
          <p:nvPr/>
        </p:nvGrpSpPr>
        <p:grpSpPr>
          <a:xfrm>
            <a:off x="6358548" y="1963387"/>
            <a:ext cx="2875418" cy="901234"/>
            <a:chOff x="2994904" y="2708200"/>
            <a:chExt cx="1859035" cy="501483"/>
          </a:xfrm>
        </p:grpSpPr>
        <p:sp>
          <p:nvSpPr>
            <p:cNvPr id="45" name="圆角矩形 8"/>
            <p:cNvSpPr/>
            <p:nvPr/>
          </p:nvSpPr>
          <p:spPr>
            <a:xfrm>
              <a:off x="3163632" y="2782511"/>
              <a:ext cx="1690307" cy="396240"/>
            </a:xfrm>
            <a:prstGeom prst="roundRect">
              <a:avLst>
                <a:gd name="adj" fmla="val 50000"/>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zh-CN" sz="2800" b="1" dirty="0" smtClean="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Lê Duy Ứng</a:t>
              </a:r>
              <a:endParaRPr lang="zh-CN" altLang="en-US" sz="2800" b="1" dirty="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endParaRPr>
            </a:p>
          </p:txBody>
        </p:sp>
        <p:pic>
          <p:nvPicPr>
            <p:cNvPr id="46"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4904" y="2708200"/>
              <a:ext cx="333638" cy="501483"/>
            </a:xfrm>
            <a:prstGeom prst="rect">
              <a:avLst/>
            </a:prstGeom>
          </p:spPr>
        </p:pic>
      </p:grpSp>
      <p:grpSp>
        <p:nvGrpSpPr>
          <p:cNvPr id="47" name="组合 9"/>
          <p:cNvGrpSpPr/>
          <p:nvPr/>
        </p:nvGrpSpPr>
        <p:grpSpPr>
          <a:xfrm>
            <a:off x="6358548" y="3003039"/>
            <a:ext cx="2912452" cy="901232"/>
            <a:chOff x="2931268" y="2715942"/>
            <a:chExt cx="1922671" cy="501482"/>
          </a:xfrm>
        </p:grpSpPr>
        <p:sp>
          <p:nvSpPr>
            <p:cNvPr id="48" name="圆角矩形 8"/>
            <p:cNvSpPr/>
            <p:nvPr/>
          </p:nvSpPr>
          <p:spPr>
            <a:xfrm>
              <a:off x="3163632" y="2782511"/>
              <a:ext cx="1690307" cy="396240"/>
            </a:xfrm>
            <a:prstGeom prst="roundRect">
              <a:avLst>
                <a:gd name="adj" fmla="val 50000"/>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zh-CN" sz="2800" b="1" dirty="0" smtClean="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Bác Hồ</a:t>
              </a:r>
              <a:endParaRPr lang="zh-CN" altLang="en-US" sz="2800" b="1" dirty="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endParaRPr>
            </a:p>
          </p:txBody>
        </p:sp>
        <p:pic>
          <p:nvPicPr>
            <p:cNvPr id="49"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1268" y="2715942"/>
              <a:ext cx="379670" cy="501482"/>
            </a:xfrm>
            <a:prstGeom prst="rect">
              <a:avLst/>
            </a:prstGeom>
          </p:spPr>
        </p:pic>
      </p:grpSp>
      <p:grpSp>
        <p:nvGrpSpPr>
          <p:cNvPr id="28" name="组合 9"/>
          <p:cNvGrpSpPr/>
          <p:nvPr/>
        </p:nvGrpSpPr>
        <p:grpSpPr>
          <a:xfrm>
            <a:off x="6585160" y="4264679"/>
            <a:ext cx="2686051" cy="881428"/>
            <a:chOff x="2929840" y="2700733"/>
            <a:chExt cx="2228320" cy="490462"/>
          </a:xfrm>
        </p:grpSpPr>
        <p:sp>
          <p:nvSpPr>
            <p:cNvPr id="29" name="圆角矩形 8"/>
            <p:cNvSpPr/>
            <p:nvPr/>
          </p:nvSpPr>
          <p:spPr>
            <a:xfrm>
              <a:off x="3163735" y="2782354"/>
              <a:ext cx="1994425" cy="396094"/>
            </a:xfrm>
            <a:prstGeom prst="roundRect">
              <a:avLst>
                <a:gd name="adj" fmla="val 50000"/>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zh-CN" sz="2800" b="1" dirty="0" smtClean="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triển lãm</a:t>
              </a:r>
              <a:endParaRPr lang="zh-CN" altLang="en-US" sz="2800" b="1" dirty="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endParaRPr>
            </a:p>
          </p:txBody>
        </p:sp>
        <p:pic>
          <p:nvPicPr>
            <p:cNvPr id="34"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840" y="2700733"/>
              <a:ext cx="406721" cy="490462"/>
            </a:xfrm>
            <a:prstGeom prst="rect">
              <a:avLst/>
            </a:prstGeom>
          </p:spPr>
        </p:pic>
      </p:grpSp>
      <p:grpSp>
        <p:nvGrpSpPr>
          <p:cNvPr id="50" name="组合 9"/>
          <p:cNvGrpSpPr/>
          <p:nvPr/>
        </p:nvGrpSpPr>
        <p:grpSpPr>
          <a:xfrm>
            <a:off x="5542372" y="5285156"/>
            <a:ext cx="2572928" cy="881428"/>
            <a:chOff x="2929840" y="2700733"/>
            <a:chExt cx="1924099" cy="490462"/>
          </a:xfrm>
        </p:grpSpPr>
        <p:sp>
          <p:nvSpPr>
            <p:cNvPr id="51" name="圆角矩形 8"/>
            <p:cNvSpPr/>
            <p:nvPr/>
          </p:nvSpPr>
          <p:spPr>
            <a:xfrm>
              <a:off x="3163632" y="2782511"/>
              <a:ext cx="1690307" cy="396240"/>
            </a:xfrm>
            <a:prstGeom prst="roundRect">
              <a:avLst>
                <a:gd name="adj" fmla="val 50000"/>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zh-CN" sz="2800" b="1" dirty="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b</a:t>
              </a:r>
              <a:r>
                <a:rPr lang="vi-VN" altLang="zh-CN" sz="2800" b="1" dirty="0" smtClean="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rPr>
                <a:t>ảo tàng</a:t>
              </a:r>
              <a:endParaRPr lang="zh-CN" altLang="en-US" sz="2800" b="1" dirty="0">
                <a:solidFill>
                  <a:srgbClr val="FF0000"/>
                </a:solidFill>
                <a:effectLst>
                  <a:outerShdw blurRad="38100" dist="38100" dir="2700000" algn="tl">
                    <a:srgbClr val="000000">
                      <a:alpha val="43137"/>
                    </a:srgbClr>
                  </a:outerShdw>
                </a:effectLst>
                <a:latin typeface="HP001 4 hàng" panose="020B0603050302020204" pitchFamily="34" charset="0"/>
                <a:ea typeface="inpin heiti" panose="00000500000000000000" pitchFamily="2" charset="-122"/>
                <a:sym typeface="inpin heiti" panose="00000500000000000000" pitchFamily="2" charset="-122"/>
              </a:endParaRPr>
            </a:p>
          </p:txBody>
        </p:sp>
        <p:pic>
          <p:nvPicPr>
            <p:cNvPr id="52"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840" y="2700733"/>
              <a:ext cx="406721" cy="490462"/>
            </a:xfrm>
            <a:prstGeom prst="rect">
              <a:avLst/>
            </a:prstGeom>
          </p:spPr>
        </p:pic>
      </p:grpSp>
      <p:pic>
        <p:nvPicPr>
          <p:cNvPr id="6" name="Content Placeholder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 calcmode="lin" valueType="num">
                                      <p:cBhvr>
                                        <p:cTn id="38" dur="500" fill="hold"/>
                                        <p:tgtEl>
                                          <p:spTgt spid="37"/>
                                        </p:tgtEl>
                                        <p:attrNameLst>
                                          <p:attrName>style.rotation</p:attrName>
                                        </p:attrNameLst>
                                      </p:cBhvr>
                                      <p:tavLst>
                                        <p:tav tm="0">
                                          <p:val>
                                            <p:fltVal val="90"/>
                                          </p:val>
                                        </p:tav>
                                        <p:tav tm="100000">
                                          <p:val>
                                            <p:fltVal val="0"/>
                                          </p:val>
                                        </p:tav>
                                      </p:tavLst>
                                    </p:anim>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right)">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up)">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down)">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5334001" y="3124201"/>
            <a:ext cx="3540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48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pic>
        <p:nvPicPr>
          <p:cNvPr id="15"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53301" y="283551"/>
            <a:ext cx="6463333" cy="803193"/>
          </a:xfrm>
          <a:prstGeom prst="rect">
            <a:avLst/>
          </a:prstGeom>
        </p:spPr>
      </p:pic>
      <p:sp>
        <p:nvSpPr>
          <p:cNvPr id="16" name="Text Box 9"/>
          <p:cNvSpPr txBox="1">
            <a:spLocks noChangeArrowheads="1"/>
          </p:cNvSpPr>
          <p:nvPr/>
        </p:nvSpPr>
        <p:spPr bwMode="auto">
          <a:xfrm>
            <a:off x="1842022" y="423537"/>
            <a:ext cx="57367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vi-VN" altLang="en-US" dirty="0" smtClean="0">
                <a:solidFill>
                  <a:srgbClr val="0000FF"/>
                </a:solidFill>
                <a:latin typeface="VNI-Times" pitchFamily="2" charset="0"/>
              </a:rPr>
              <a:t> 2a/</a:t>
            </a:r>
            <a:r>
              <a:rPr lang="en-US" altLang="en-US" dirty="0" smtClean="0">
                <a:solidFill>
                  <a:srgbClr val="0000FF"/>
                </a:solidFill>
                <a:latin typeface="VNI-Times" pitchFamily="2" charset="0"/>
              </a:rPr>
              <a:t>. </a:t>
            </a:r>
            <a:r>
              <a:rPr lang="en-US" altLang="en-US" dirty="0" err="1">
                <a:solidFill>
                  <a:srgbClr val="0000FF"/>
                </a:solidFill>
                <a:latin typeface="VNI-Times" pitchFamily="2" charset="0"/>
              </a:rPr>
              <a:t>Ñieàn</a:t>
            </a:r>
            <a:r>
              <a:rPr lang="en-US" altLang="en-US" dirty="0">
                <a:solidFill>
                  <a:srgbClr val="0000FF"/>
                </a:solidFill>
                <a:latin typeface="VNI-Times" pitchFamily="2" charset="0"/>
              </a:rPr>
              <a:t> </a:t>
            </a:r>
            <a:r>
              <a:rPr lang="en-US" altLang="en-US" dirty="0" err="1">
                <a:solidFill>
                  <a:srgbClr val="0000FF"/>
                </a:solidFill>
                <a:latin typeface="VNI-Times" pitchFamily="2" charset="0"/>
              </a:rPr>
              <a:t>vaøo</a:t>
            </a:r>
            <a:r>
              <a:rPr lang="en-US" altLang="en-US" dirty="0">
                <a:solidFill>
                  <a:srgbClr val="0000FF"/>
                </a:solidFill>
                <a:latin typeface="VNI-Times" pitchFamily="2" charset="0"/>
              </a:rPr>
              <a:t> </a:t>
            </a:r>
            <a:r>
              <a:rPr lang="en-US" altLang="en-US" dirty="0" err="1">
                <a:solidFill>
                  <a:srgbClr val="0000FF"/>
                </a:solidFill>
                <a:latin typeface="VNI-Times" pitchFamily="2" charset="0"/>
              </a:rPr>
              <a:t>choã</a:t>
            </a:r>
            <a:r>
              <a:rPr lang="en-US" altLang="en-US" dirty="0">
                <a:solidFill>
                  <a:srgbClr val="0000FF"/>
                </a:solidFill>
                <a:latin typeface="VNI-Times" pitchFamily="2" charset="0"/>
              </a:rPr>
              <a:t> </a:t>
            </a:r>
            <a:r>
              <a:rPr lang="en-US" altLang="en-US" dirty="0" err="1" smtClean="0">
                <a:solidFill>
                  <a:srgbClr val="0000FF"/>
                </a:solidFill>
                <a:latin typeface="VNI-Times" pitchFamily="2" charset="0"/>
              </a:rPr>
              <a:t>troáng</a:t>
            </a:r>
            <a:r>
              <a:rPr lang="vi-VN" altLang="en-US" dirty="0" smtClean="0">
                <a:solidFill>
                  <a:srgbClr val="0000FF"/>
                </a:solidFill>
                <a:latin typeface="VNI-Times" pitchFamily="2" charset="0"/>
              </a:rPr>
              <a:t> </a:t>
            </a:r>
            <a:r>
              <a:rPr lang="en-US" altLang="en-US" b="1" dirty="0" err="1" smtClean="0">
                <a:solidFill>
                  <a:srgbClr val="FF0000"/>
                </a:solidFill>
                <a:latin typeface="VNI-Times" pitchFamily="2" charset="0"/>
              </a:rPr>
              <a:t>tr</a:t>
            </a:r>
            <a:r>
              <a:rPr lang="en-US" altLang="en-US" dirty="0" smtClean="0">
                <a:solidFill>
                  <a:srgbClr val="FF0000"/>
                </a:solidFill>
                <a:latin typeface="VNI-Times" pitchFamily="2" charset="0"/>
              </a:rPr>
              <a:t> </a:t>
            </a:r>
            <a:r>
              <a:rPr lang="en-US" altLang="en-US" dirty="0">
                <a:solidFill>
                  <a:srgbClr val="0000FF"/>
                </a:solidFill>
                <a:latin typeface="VNI-Times" pitchFamily="2" charset="0"/>
              </a:rPr>
              <a:t>hay </a:t>
            </a:r>
            <a:r>
              <a:rPr lang="en-US" altLang="en-US" b="1" dirty="0" err="1">
                <a:solidFill>
                  <a:srgbClr val="FF0000"/>
                </a:solidFill>
                <a:latin typeface="VNI-Times" pitchFamily="2" charset="0"/>
              </a:rPr>
              <a:t>ch</a:t>
            </a:r>
            <a:r>
              <a:rPr lang="en-US" altLang="en-US" b="1" dirty="0">
                <a:solidFill>
                  <a:srgbClr val="FF0000"/>
                </a:solidFill>
                <a:latin typeface="VNI-Times" pitchFamily="2" charset="0"/>
              </a:rPr>
              <a:t> :</a:t>
            </a:r>
            <a:endParaRPr lang="en-US" altLang="en-US" b="1" dirty="0">
              <a:solidFill>
                <a:srgbClr val="FF0000"/>
              </a:solidFill>
              <a:latin typeface="VNI-Times" pitchFamily="2" charset="0"/>
            </a:endParaRPr>
          </a:p>
        </p:txBody>
      </p:sp>
      <p:pic>
        <p:nvPicPr>
          <p:cNvPr id="2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12635" y="0"/>
            <a:ext cx="1363728" cy="1396722"/>
          </a:xfrm>
          <a:prstGeom prst="rect">
            <a:avLst/>
          </a:prstGeom>
        </p:spPr>
      </p:pic>
      <p:sp>
        <p:nvSpPr>
          <p:cNvPr id="21" name="TextBox 2"/>
          <p:cNvSpPr txBox="1">
            <a:spLocks noChangeArrowheads="1"/>
          </p:cNvSpPr>
          <p:nvPr/>
        </p:nvSpPr>
        <p:spPr bwMode="auto">
          <a:xfrm>
            <a:off x="277090" y="947292"/>
            <a:ext cx="11693236"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3200" b="1" dirty="0">
                <a:solidFill>
                  <a:srgbClr val="FF0000"/>
                </a:solidFill>
                <a:latin typeface="Times New Roman" panose="02020603050405020304" pitchFamily="18" charset="0"/>
                <a:cs typeface="Times New Roman" panose="02020603050405020304" pitchFamily="18" charset="0"/>
              </a:rPr>
              <a:t>Ngu Công dời núi</a:t>
            </a:r>
            <a:endParaRPr lang="vi-VN" sz="3200" dirty="0">
              <a:solidFill>
                <a:srgbClr val="FF0000"/>
              </a:solidFill>
              <a:latin typeface="Times New Roman" panose="02020603050405020304" pitchFamily="18" charset="0"/>
              <a:cs typeface="Times New Roman" panose="02020603050405020304" pitchFamily="18" charset="0"/>
            </a:endParaRPr>
          </a:p>
          <a:p>
            <a:pPr algn="just"/>
            <a:r>
              <a:rPr lang="vi-VN" sz="3200" dirty="0">
                <a:solidFill>
                  <a:srgbClr val="0070C0"/>
                </a:solidFill>
                <a:latin typeface="Times New Roman" panose="02020603050405020304" pitchFamily="18" charset="0"/>
                <a:cs typeface="Times New Roman" panose="02020603050405020304" pitchFamily="18" charset="0"/>
              </a:rPr>
              <a:t>     Ngày xưa, ở ...ung Quốc có một cụ già ...ín mươi tuổi tên là Ngu Công. Bực mình vì hai ...ái núi Thái Hàng và Vương </a:t>
            </a:r>
            <a:r>
              <a:rPr lang="vi-VN" sz="3200" dirty="0" smtClean="0">
                <a:solidFill>
                  <a:srgbClr val="0070C0"/>
                </a:solidFill>
                <a:latin typeface="Times New Roman" panose="02020603050405020304" pitchFamily="18" charset="0"/>
                <a:cs typeface="Times New Roman" panose="02020603050405020304" pitchFamily="18" charset="0"/>
              </a:rPr>
              <a:t>Ốc ...</a:t>
            </a:r>
            <a:r>
              <a:rPr lang="vi-VN" sz="3200" dirty="0">
                <a:solidFill>
                  <a:srgbClr val="0070C0"/>
                </a:solidFill>
                <a:latin typeface="Times New Roman" panose="02020603050405020304" pitchFamily="18" charset="0"/>
                <a:cs typeface="Times New Roman" panose="02020603050405020304" pitchFamily="18" charset="0"/>
              </a:rPr>
              <a:t>ắn ngang đường vào nhà, Ngu Công hằng ngày mang cuốc ra đào núi đổ đi.</a:t>
            </a:r>
            <a:endParaRPr lang="vi-VN" sz="3200" dirty="0">
              <a:solidFill>
                <a:srgbClr val="0070C0"/>
              </a:solidFill>
              <a:latin typeface="Times New Roman" panose="02020603050405020304" pitchFamily="18" charset="0"/>
              <a:cs typeface="Times New Roman" panose="02020603050405020304" pitchFamily="18" charset="0"/>
            </a:endParaRPr>
          </a:p>
          <a:p>
            <a:pPr algn="just"/>
            <a:r>
              <a:rPr lang="vi-VN" sz="3200" dirty="0">
                <a:solidFill>
                  <a:srgbClr val="0070C0"/>
                </a:solidFill>
                <a:latin typeface="Times New Roman" panose="02020603050405020304" pitchFamily="18" charset="0"/>
                <a:cs typeface="Times New Roman" panose="02020603050405020304" pitchFamily="18" charset="0"/>
              </a:rPr>
              <a:t>     Có người ...ê cười cụ làm vậy uổng công. Cụ nói : "Ngày nào tôi cũng đào. Tôi ...ết thì con tôi đào. Con tôi chết thì ...áu tôi đào. ...áu tôi chết, còn có ...ắt cùa tôi đào. Họ hàng nhà tôi ...uyền nhau đời này đến đời khác đào. Núi ...ẳng thể mọc cao hơn được nên nhất định sẽ có ngày bị san bằng."</a:t>
            </a:r>
            <a:endParaRPr lang="vi-VN" sz="3200" dirty="0">
              <a:solidFill>
                <a:srgbClr val="0070C0"/>
              </a:solidFill>
              <a:latin typeface="Times New Roman" panose="02020603050405020304" pitchFamily="18" charset="0"/>
              <a:cs typeface="Times New Roman" panose="02020603050405020304" pitchFamily="18" charset="0"/>
            </a:endParaRPr>
          </a:p>
          <a:p>
            <a:pPr algn="just"/>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ời nghe cụ già nói vậy, liền đẩy hai ...ái núi ra xa để cụ có lối đi lại.</a:t>
            </a:r>
            <a:endParaRPr lang="vi-VN" sz="3200" dirty="0">
              <a:solidFill>
                <a:srgbClr val="0070C0"/>
              </a:solidFill>
              <a:latin typeface="Times New Roman" panose="02020603050405020304" pitchFamily="18" charset="0"/>
              <a:cs typeface="Times New Roman" panose="02020603050405020304" pitchFamily="18" charset="0"/>
            </a:endParaRPr>
          </a:p>
          <a:p>
            <a:pPr algn="r"/>
            <a:r>
              <a:rPr lang="vi-VN" altLang="en-US" sz="3200" dirty="0" smtClean="0">
                <a:solidFill>
                  <a:srgbClr val="0070C0"/>
                </a:solidFill>
                <a:latin typeface="Times New Roman" panose="02020603050405020304" pitchFamily="18" charset="0"/>
                <a:cs typeface="Times New Roman" panose="02020603050405020304" pitchFamily="18" charset="0"/>
              </a:rPr>
              <a:t>Ngụ ngôn Trung Quốc</a:t>
            </a:r>
            <a:endParaRPr lang="en-US" altLang="en-US" sz="2000" dirty="0">
              <a:solidFill>
                <a:srgbClr val="0070C0"/>
              </a:solidFill>
              <a:latin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2793566" y="1436985"/>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Tr</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7282438" y="1455512"/>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3997223" y="1901399"/>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tr</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a:spLocks noChangeArrowheads="1"/>
          </p:cNvSpPr>
          <p:nvPr/>
        </p:nvSpPr>
        <p:spPr bwMode="auto">
          <a:xfrm>
            <a:off x="9695657" y="1940515"/>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2318111" y="2884911"/>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2439312" y="3378886"/>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a:spLocks noChangeArrowheads="1"/>
          </p:cNvSpPr>
          <p:nvPr/>
        </p:nvSpPr>
        <p:spPr bwMode="auto">
          <a:xfrm>
            <a:off x="8612476" y="3378886"/>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a:spLocks noChangeArrowheads="1"/>
          </p:cNvSpPr>
          <p:nvPr/>
        </p:nvSpPr>
        <p:spPr bwMode="auto">
          <a:xfrm>
            <a:off x="10801494" y="3378886"/>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0" name="Rectangle 29"/>
          <p:cNvSpPr>
            <a:spLocks noChangeArrowheads="1"/>
          </p:cNvSpPr>
          <p:nvPr/>
        </p:nvSpPr>
        <p:spPr bwMode="auto">
          <a:xfrm>
            <a:off x="2662133" y="3872861"/>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1" name="Rectangle 30"/>
          <p:cNvSpPr>
            <a:spLocks noChangeArrowheads="1"/>
          </p:cNvSpPr>
          <p:nvPr/>
        </p:nvSpPr>
        <p:spPr bwMode="auto">
          <a:xfrm>
            <a:off x="8180461" y="3887106"/>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tr</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a:spLocks noChangeArrowheads="1"/>
          </p:cNvSpPr>
          <p:nvPr/>
        </p:nvSpPr>
        <p:spPr bwMode="auto">
          <a:xfrm>
            <a:off x="3858215" y="4355892"/>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3" name="Rectangle 32"/>
          <p:cNvSpPr>
            <a:spLocks noChangeArrowheads="1"/>
          </p:cNvSpPr>
          <p:nvPr/>
        </p:nvSpPr>
        <p:spPr bwMode="auto">
          <a:xfrm>
            <a:off x="464073" y="5300885"/>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Tr</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a:spLocks noChangeArrowheads="1"/>
          </p:cNvSpPr>
          <p:nvPr/>
        </p:nvSpPr>
        <p:spPr bwMode="auto">
          <a:xfrm>
            <a:off x="6795003" y="5323188"/>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tr</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22" y="104490"/>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down)">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down)">
                                      <p:cBhvr>
                                        <p:cTn id="7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5334001" y="3124201"/>
            <a:ext cx="3540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48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pic>
        <p:nvPicPr>
          <p:cNvPr id="15"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38721" y="202906"/>
            <a:ext cx="6463333" cy="803193"/>
          </a:xfrm>
          <a:prstGeom prst="rect">
            <a:avLst/>
          </a:prstGeom>
        </p:spPr>
      </p:pic>
      <p:sp>
        <p:nvSpPr>
          <p:cNvPr id="16" name="Text Box 9"/>
          <p:cNvSpPr txBox="1">
            <a:spLocks noChangeArrowheads="1"/>
          </p:cNvSpPr>
          <p:nvPr/>
        </p:nvSpPr>
        <p:spPr bwMode="auto">
          <a:xfrm>
            <a:off x="1883932" y="342892"/>
            <a:ext cx="57367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vi-VN" altLang="en-US" dirty="0" smtClean="0">
                <a:solidFill>
                  <a:srgbClr val="0000FF"/>
                </a:solidFill>
                <a:latin typeface="VNI-Times" pitchFamily="2" charset="0"/>
              </a:rPr>
              <a:t> 2b/</a:t>
            </a:r>
            <a:r>
              <a:rPr lang="en-US" altLang="en-US" dirty="0" smtClean="0">
                <a:solidFill>
                  <a:srgbClr val="0000FF"/>
                </a:solidFill>
                <a:latin typeface="VNI-Times" pitchFamily="2" charset="0"/>
              </a:rPr>
              <a:t>. </a:t>
            </a:r>
            <a:r>
              <a:rPr lang="vi-VN" dirty="0">
                <a:solidFill>
                  <a:srgbClr val="0070C0"/>
                </a:solidFill>
              </a:rPr>
              <a:t>Tiếng có vần </a:t>
            </a:r>
            <a:r>
              <a:rPr lang="vi-VN" b="1" dirty="0">
                <a:solidFill>
                  <a:srgbClr val="FF0000"/>
                </a:solidFill>
              </a:rPr>
              <a:t>ươn</a:t>
            </a:r>
            <a:r>
              <a:rPr lang="vi-VN" dirty="0">
                <a:solidFill>
                  <a:srgbClr val="0070C0"/>
                </a:solidFill>
              </a:rPr>
              <a:t> hay </a:t>
            </a:r>
            <a:r>
              <a:rPr lang="vi-VN" b="1" dirty="0">
                <a:solidFill>
                  <a:srgbClr val="FF0000"/>
                </a:solidFill>
              </a:rPr>
              <a:t>ương</a:t>
            </a:r>
            <a:r>
              <a:rPr lang="vi-VN" dirty="0">
                <a:solidFill>
                  <a:srgbClr val="0070C0"/>
                </a:solidFill>
              </a:rPr>
              <a:t> </a:t>
            </a:r>
            <a:endParaRPr lang="en-US" altLang="en-US" b="1" dirty="0">
              <a:solidFill>
                <a:srgbClr val="0070C0"/>
              </a:solidFill>
              <a:latin typeface="VNI-Times" pitchFamily="2" charset="0"/>
            </a:endParaRPr>
          </a:p>
        </p:txBody>
      </p:sp>
      <p:pic>
        <p:nvPicPr>
          <p:cNvPr id="2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12635" y="0"/>
            <a:ext cx="1363728" cy="1396722"/>
          </a:xfrm>
          <a:prstGeom prst="rect">
            <a:avLst/>
          </a:prstGeom>
        </p:spPr>
      </p:pic>
      <p:sp>
        <p:nvSpPr>
          <p:cNvPr id="21" name="TextBox 2"/>
          <p:cNvSpPr txBox="1">
            <a:spLocks noChangeArrowheads="1"/>
          </p:cNvSpPr>
          <p:nvPr/>
        </p:nvSpPr>
        <p:spPr bwMode="auto">
          <a:xfrm>
            <a:off x="235527" y="1333704"/>
            <a:ext cx="1169323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3600" dirty="0">
                <a:solidFill>
                  <a:srgbClr val="0070C0"/>
                </a:solidFill>
                <a:latin typeface="Times New Roman" panose="02020603050405020304" pitchFamily="18" charset="0"/>
                <a:cs typeface="Times New Roman" panose="02020603050405020304" pitchFamily="18" charset="0"/>
              </a:rPr>
              <a:t> </a:t>
            </a:r>
            <a:r>
              <a:rPr lang="vi-VN" sz="3600" dirty="0" smtClean="0">
                <a:solidFill>
                  <a:srgbClr val="0070C0"/>
                </a:solidFill>
                <a:latin typeface="Times New Roman" panose="02020603050405020304" pitchFamily="18" charset="0"/>
                <a:cs typeface="Times New Roman" panose="02020603050405020304" pitchFamily="18" charset="0"/>
              </a:rPr>
              <a:t>	Bạch </a:t>
            </a:r>
            <a:r>
              <a:rPr lang="vi-VN" sz="3600" dirty="0">
                <a:solidFill>
                  <a:srgbClr val="0070C0"/>
                </a:solidFill>
                <a:latin typeface="Times New Roman" panose="02020603050405020304" pitchFamily="18" charset="0"/>
                <a:cs typeface="Times New Roman" panose="02020603050405020304" pitchFamily="18" charset="0"/>
              </a:rPr>
              <a:t>Thái Bưởi luôn có ý </a:t>
            </a:r>
            <a:r>
              <a:rPr lang="vi-VN" sz="3600" dirty="0" smtClean="0">
                <a:solidFill>
                  <a:srgbClr val="0070C0"/>
                </a:solidFill>
                <a:latin typeface="Times New Roman" panose="02020603050405020304" pitchFamily="18" charset="0"/>
                <a:cs typeface="Times New Roman" panose="02020603050405020304" pitchFamily="18" charset="0"/>
              </a:rPr>
              <a:t>chí  ......  lên</a:t>
            </a:r>
            <a:r>
              <a:rPr lang="vi-VN" sz="3600" dirty="0">
                <a:solidFill>
                  <a:srgbClr val="0070C0"/>
                </a:solidFill>
                <a:latin typeface="Times New Roman" panose="02020603050405020304" pitchFamily="18" charset="0"/>
                <a:cs typeface="Times New Roman" panose="02020603050405020304" pitchFamily="18" charset="0"/>
              </a:rPr>
              <a:t>, không bao giờ buồn nản, </a:t>
            </a:r>
            <a:r>
              <a:rPr lang="vi-VN" sz="3600" dirty="0" smtClean="0">
                <a:solidFill>
                  <a:srgbClr val="0070C0"/>
                </a:solidFill>
                <a:latin typeface="Times New Roman" panose="02020603050405020304" pitchFamily="18" charset="0"/>
                <a:cs typeface="Times New Roman" panose="02020603050405020304" pitchFamily="18" charset="0"/>
              </a:rPr>
              <a:t>chán ... </a:t>
            </a:r>
            <a:r>
              <a:rPr lang="vi-VN" sz="3600" dirty="0">
                <a:solidFill>
                  <a:srgbClr val="0070C0"/>
                </a:solidFill>
                <a:latin typeface="Times New Roman" panose="02020603050405020304" pitchFamily="18" charset="0"/>
                <a:cs typeface="Times New Roman" panose="02020603050405020304" pitchFamily="18" charset="0"/>
              </a:rPr>
              <a:t>trước thất bại. Vì vậy, ông đã thành đạt trên </a:t>
            </a:r>
            <a:r>
              <a:rPr lang="vi-VN" sz="3600" dirty="0" smtClean="0">
                <a:solidFill>
                  <a:srgbClr val="0070C0"/>
                </a:solidFill>
                <a:latin typeface="Times New Roman" panose="02020603050405020304" pitchFamily="18" charset="0"/>
                <a:cs typeface="Times New Roman" panose="02020603050405020304" pitchFamily="18" charset="0"/>
              </a:rPr>
              <a:t>thương .......... </a:t>
            </a:r>
            <a:r>
              <a:rPr lang="vi-VN" sz="3600" dirty="0">
                <a:solidFill>
                  <a:srgbClr val="0070C0"/>
                </a:solidFill>
                <a:latin typeface="Times New Roman" panose="02020603050405020304" pitchFamily="18" charset="0"/>
                <a:cs typeface="Times New Roman" panose="02020603050405020304" pitchFamily="18" charset="0"/>
              </a:rPr>
              <a:t>. Cuộc cạnh tranh với những chủ tàu người Hoa từ sau ngày </a:t>
            </a:r>
            <a:r>
              <a:rPr lang="vi-VN" sz="3600" dirty="0" smtClean="0">
                <a:solidFill>
                  <a:srgbClr val="0070C0"/>
                </a:solidFill>
                <a:latin typeface="Times New Roman" panose="02020603050405020304" pitchFamily="18" charset="0"/>
                <a:cs typeface="Times New Roman" panose="02020603050405020304" pitchFamily="18" charset="0"/>
              </a:rPr>
              <a:t>khai </a:t>
            </a:r>
            <a:r>
              <a:rPr lang="vi-VN" sz="3600" smtClean="0">
                <a:solidFill>
                  <a:srgbClr val="0070C0"/>
                </a:solidFill>
                <a:latin typeface="Times New Roman" panose="02020603050405020304" pitchFamily="18" charset="0"/>
                <a:cs typeface="Times New Roman" panose="02020603050405020304" pitchFamily="18" charset="0"/>
              </a:rPr>
              <a:t>.........  công </a:t>
            </a:r>
            <a:r>
              <a:rPr lang="vi-VN" sz="3600" dirty="0">
                <a:solidFill>
                  <a:srgbClr val="0070C0"/>
                </a:solidFill>
                <a:latin typeface="Times New Roman" panose="02020603050405020304" pitchFamily="18" charset="0"/>
                <a:cs typeface="Times New Roman" panose="02020603050405020304" pitchFamily="18" charset="0"/>
              </a:rPr>
              <a:t>ty vận tải </a:t>
            </a:r>
            <a:r>
              <a:rPr lang="vi-VN" sz="3600" dirty="0" smtClean="0">
                <a:solidFill>
                  <a:srgbClr val="0070C0"/>
                </a:solidFill>
                <a:latin typeface="Times New Roman" panose="02020603050405020304" pitchFamily="18" charset="0"/>
                <a:cs typeface="Times New Roman" panose="02020603050405020304" pitchFamily="18" charset="0"/>
              </a:rPr>
              <a:t>......... thủy </a:t>
            </a:r>
            <a:r>
              <a:rPr lang="vi-VN" sz="3600" dirty="0">
                <a:solidFill>
                  <a:srgbClr val="0070C0"/>
                </a:solidFill>
                <a:latin typeface="Times New Roman" panose="02020603050405020304" pitchFamily="18" charset="0"/>
                <a:cs typeface="Times New Roman" panose="02020603050405020304" pitchFamily="18" charset="0"/>
              </a:rPr>
              <a:t>chứng tỏ tài kinh doanh của ông. Tỏ tường tâm lí khách hàng, biết khơi dậy lòng tự hào dân tộc trong mỗi người Việt, ông đã thắng các chủ tàu người Hoa, lập được một công ty lúc </a:t>
            </a:r>
            <a:r>
              <a:rPr lang="vi-VN" sz="3600" dirty="0" smtClean="0">
                <a:solidFill>
                  <a:srgbClr val="0070C0"/>
                </a:solidFill>
                <a:latin typeface="Times New Roman" panose="02020603050405020304" pitchFamily="18" charset="0"/>
                <a:cs typeface="Times New Roman" panose="02020603050405020304" pitchFamily="18" charset="0"/>
              </a:rPr>
              <a:t>thịnh .......... có </a:t>
            </a:r>
            <a:r>
              <a:rPr lang="vi-VN" sz="3600" dirty="0">
                <a:solidFill>
                  <a:srgbClr val="0070C0"/>
                </a:solidFill>
                <a:latin typeface="Times New Roman" panose="02020603050405020304" pitchFamily="18" charset="0"/>
                <a:cs typeface="Times New Roman" panose="02020603050405020304" pitchFamily="18" charset="0"/>
              </a:rPr>
              <a:t>tới ba mươi chiếc tàu lớn nhỏ. Ông xứng đáng với danh hiệu "bậc anh hùng kinh tế" mà người đương thời khen tặng</a:t>
            </a:r>
            <a:r>
              <a:rPr lang="vi-VN" sz="3600" dirty="0" smtClean="0">
                <a:solidFill>
                  <a:srgbClr val="0070C0"/>
                </a:solidFill>
                <a:latin typeface="Times New Roman" panose="02020603050405020304" pitchFamily="18" charset="0"/>
                <a:cs typeface="Times New Roman" panose="02020603050405020304" pitchFamily="18" charset="0"/>
              </a:rPr>
              <a:t>.</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6037404" y="1340493"/>
            <a:ext cx="1515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vươn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2088200" y="1914526"/>
            <a:ext cx="974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nản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1438942" y="2417319"/>
            <a:ext cx="2040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a:solidFill>
                  <a:srgbClr val="FF0000"/>
                </a:solidFill>
                <a:latin typeface="Times New Roman" panose="02020603050405020304" pitchFamily="18" charset="0"/>
                <a:cs typeface="Times New Roman" panose="02020603050405020304" pitchFamily="18" charset="0"/>
              </a:rPr>
              <a:t>t</a:t>
            </a:r>
            <a:r>
              <a:rPr lang="vi-VN" sz="3200" b="1" dirty="0" smtClean="0">
                <a:solidFill>
                  <a:srgbClr val="FF0000"/>
                </a:solidFill>
                <a:latin typeface="Times New Roman" panose="02020603050405020304" pitchFamily="18" charset="0"/>
                <a:cs typeface="Times New Roman" panose="02020603050405020304" pitchFamily="18" charset="0"/>
              </a:rPr>
              <a:t>rường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a:spLocks noChangeArrowheads="1"/>
          </p:cNvSpPr>
          <p:nvPr/>
        </p:nvSpPr>
        <p:spPr bwMode="auto">
          <a:xfrm>
            <a:off x="3128511" y="3002094"/>
            <a:ext cx="1900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trương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7132241" y="3002093"/>
            <a:ext cx="18017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smtClean="0">
                <a:solidFill>
                  <a:srgbClr val="FF0000"/>
                </a:solidFill>
                <a:latin typeface="Times New Roman" panose="02020603050405020304" pitchFamily="18" charset="0"/>
                <a:cs typeface="Times New Roman" panose="02020603050405020304" pitchFamily="18" charset="0"/>
              </a:rPr>
              <a:t>đường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3" name="Rectangle 32"/>
          <p:cNvSpPr>
            <a:spLocks noChangeArrowheads="1"/>
          </p:cNvSpPr>
          <p:nvPr/>
        </p:nvSpPr>
        <p:spPr bwMode="auto">
          <a:xfrm>
            <a:off x="10176109" y="4608158"/>
            <a:ext cx="20158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3200" b="1" dirty="0">
                <a:solidFill>
                  <a:srgbClr val="FF0000"/>
                </a:solidFill>
                <a:latin typeface="Times New Roman" panose="02020603050405020304" pitchFamily="18" charset="0"/>
                <a:cs typeface="Times New Roman" panose="02020603050405020304" pitchFamily="18" charset="0"/>
              </a:rPr>
              <a:t>v</a:t>
            </a:r>
            <a:r>
              <a:rPr lang="vi-VN" sz="3200" b="1" dirty="0" smtClean="0">
                <a:solidFill>
                  <a:srgbClr val="FF0000"/>
                </a:solidFill>
                <a:latin typeface="Times New Roman" panose="02020603050405020304" pitchFamily="18" charset="0"/>
                <a:cs typeface="Times New Roman" panose="02020603050405020304" pitchFamily="18" charset="0"/>
              </a:rPr>
              <a:t>ượng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9052" y="0"/>
            <a:ext cx="12281051" cy="6858000"/>
          </a:xfrm>
        </p:spPr>
      </p:pic>
      <p:sp>
        <p:nvSpPr>
          <p:cNvPr id="8" name="Title 1"/>
          <p:cNvSpPr txBox="1"/>
          <p:nvPr/>
        </p:nvSpPr>
        <p:spPr>
          <a:xfrm>
            <a:off x="1576497" y="2596489"/>
            <a:ext cx="9489068" cy="34465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2858552" y="479864"/>
            <a:ext cx="8731133" cy="1321497"/>
          </a:xfrm>
        </p:spPr>
        <p:txBody>
          <a:bodyPr>
            <a:normAutofit/>
          </a:bodyPr>
          <a:lstStyle/>
          <a:p>
            <a:pPr algn="ctr"/>
            <a:r>
              <a:rPr lang="en-US" altLang="en-US" dirty="0" err="1">
                <a:solidFill>
                  <a:srgbClr val="0070C0"/>
                </a:solidFill>
                <a:latin typeface="Times New Roman" panose="02020603050405020304" pitchFamily="18" charset="0"/>
                <a:cs typeface="Times New Roman" panose="02020603050405020304" pitchFamily="18" charset="0"/>
              </a:rPr>
              <a:t>Em</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hãy</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chọn</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biểu</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tượng</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thể</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hiện</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mức</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độ</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yêu</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thích</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bài</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học</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của</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em</a:t>
            </a:r>
            <a:r>
              <a:rPr lang="en-US" altLang="en-US" dirty="0">
                <a:solidFill>
                  <a:srgbClr val="0070C0"/>
                </a:solidFill>
                <a:latin typeface="Times New Roman" panose="02020603050405020304" pitchFamily="18" charset="0"/>
                <a:cs typeface="Times New Roman" panose="02020603050405020304" pitchFamily="18" charset="0"/>
              </a:rPr>
              <a:t>: </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4" name="Picture 7"/>
          <p:cNvPicPr>
            <a:picLocks noChangeAspect="1"/>
          </p:cNvPicPr>
          <p:nvPr/>
        </p:nvPicPr>
        <p:blipFill>
          <a:blip r:embed="rId2">
            <a:extLst>
              <a:ext uri="{BEBA8EAE-BF5A-486C-A8C5-ECC9F3942E4B}">
                <a14:imgProps xmlns:a14="http://schemas.microsoft.com/office/drawing/2010/main">
                  <a14:imgLayer r:embed="rId3">
                    <a14:imgEffect>
                      <a14:backgroundRemoval t="4124" b="92784" l="9653" r="89189">
                        <a14:foregroundMark x1="41699" y1="8763" x2="54826" y2="8763"/>
                        <a14:foregroundMark x1="49807" y1="4639" x2="49807" y2="4639"/>
                        <a14:foregroundMark x1="49035" y1="88144" x2="49035" y2="88144"/>
                        <a14:foregroundMark x1="47876" y1="92784" x2="47876" y2="92784"/>
                      </a14:backgroundRemoval>
                    </a14:imgEffect>
                  </a14:imgLayer>
                </a14:imgProps>
              </a:ext>
              <a:ext uri="{28A0092B-C50C-407E-A947-70E740481C1C}">
                <a14:useLocalDpi xmlns:a14="http://schemas.microsoft.com/office/drawing/2010/main" val="0"/>
              </a:ext>
            </a:extLst>
          </a:blip>
          <a:srcRect/>
          <a:stretch>
            <a:fillRect/>
          </a:stretch>
        </p:blipFill>
        <p:spPr bwMode="auto">
          <a:xfrm>
            <a:off x="8263691" y="2748242"/>
            <a:ext cx="3835090" cy="26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p:cNvPicPr>
          <p:nvPr/>
        </p:nvPicPr>
        <p:blipFill>
          <a:blip r:embed="rId4">
            <a:extLst>
              <a:ext uri="{BEBA8EAE-BF5A-486C-A8C5-ECC9F3942E4B}">
                <a14:imgProps xmlns:a14="http://schemas.microsoft.com/office/drawing/2010/main">
                  <a14:imgLayer r:embed="rId5">
                    <a14:imgEffect>
                      <a14:backgroundRemoval t="1942" b="89806" l="9796" r="95102">
                        <a14:foregroundMark x1="13061" y1="54854" x2="14694" y2="71845"/>
                        <a14:foregroundMark x1="14694" y1="71845" x2="15918" y2="75728"/>
                        <a14:foregroundMark x1="43673" y1="6311" x2="60408" y2="7767"/>
                        <a14:foregroundMark x1="46531" y1="3398" x2="53061" y2="2427"/>
                        <a14:foregroundMark x1="91429" y1="56796" x2="90612" y2="66505"/>
                        <a14:foregroundMark x1="94694" y1="56796" x2="94694" y2="56796"/>
                        <a14:foregroundMark x1="95102" y1="67476" x2="95102" y2="67476"/>
                      </a14:backgroundRemoval>
                    </a14:imgEffect>
                  </a14:imgLayer>
                </a14:imgProps>
              </a:ext>
              <a:ext uri="{28A0092B-C50C-407E-A947-70E740481C1C}">
                <a14:useLocalDpi xmlns:a14="http://schemas.microsoft.com/office/drawing/2010/main" val="0"/>
              </a:ext>
            </a:extLst>
          </a:blip>
          <a:srcRect/>
          <a:stretch>
            <a:fillRect/>
          </a:stretch>
        </p:blipFill>
        <p:spPr bwMode="auto">
          <a:xfrm>
            <a:off x="668407" y="2822713"/>
            <a:ext cx="3947080" cy="28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Admin\Desktop\mat-vui-icon.png.crdownloa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667" b="77778" l="9778" r="89778">
                        <a14:foregroundMark x1="40444" y1="7111" x2="62667" y2="6667"/>
                        <a14:foregroundMark x1="48000" y1="2667" x2="51111" y2="3556"/>
                        <a14:foregroundMark x1="44444" y1="74222" x2="57333" y2="74222"/>
                        <a14:foregroundMark x1="47556" y1="75556" x2="51556" y2="77778"/>
                        <a14:foregroundMark x1="31111" y1="56889" x2="52000" y2="67111"/>
                        <a14:foregroundMark x1="29333" y1="58222" x2="46667" y2="65778"/>
                        <a14:foregroundMark x1="47111" y1="59111" x2="56444" y2="62667"/>
                        <a14:foregroundMark x1="26667" y1="29333" x2="30667" y2="40889"/>
                        <a14:foregroundMark x1="31111" y1="29333" x2="35556" y2="39556"/>
                        <a14:foregroundMark x1="25778" y1="39556" x2="33778" y2="45333"/>
                      </a14:backgroundRemoval>
                    </a14:imgEffect>
                  </a14:imgLayer>
                </a14:imgProps>
              </a:ext>
              <a:ext uri="{28A0092B-C50C-407E-A947-70E740481C1C}">
                <a14:useLocalDpi xmlns:a14="http://schemas.microsoft.com/office/drawing/2010/main" val="0"/>
              </a:ext>
            </a:extLst>
          </a:blip>
          <a:srcRect b="18304"/>
          <a:stretch>
            <a:fillRect/>
          </a:stretch>
        </p:blipFill>
        <p:spPr bwMode="auto">
          <a:xfrm>
            <a:off x="4751897" y="2812423"/>
            <a:ext cx="3511794" cy="246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1154252" y="5458216"/>
            <a:ext cx="3186112" cy="584775"/>
            <a:chOff x="1624013" y="5029200"/>
            <a:chExt cx="3578965" cy="584775"/>
          </a:xfrm>
        </p:grpSpPr>
        <p:sp>
          <p:nvSpPr>
            <p:cNvPr id="18" name="Rectangle 10"/>
            <p:cNvSpPr>
              <a:spLocks noChangeArrowheads="1"/>
            </p:cNvSpPr>
            <p:nvPr/>
          </p:nvSpPr>
          <p:spPr bwMode="auto">
            <a:xfrm>
              <a:off x="2160587" y="5029200"/>
              <a:ext cx="3042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ts val="600"/>
                </a:spcBef>
                <a:spcAft>
                  <a:spcPts val="600"/>
                </a:spcAft>
                <a:tabLst>
                  <a:tab pos="629920" algn="l"/>
                </a:tabLst>
              </a:pPr>
              <a:r>
                <a:rPr lang="en-US" altLang="en-US" sz="3200" b="1" dirty="0" err="1">
                  <a:solidFill>
                    <a:srgbClr val="FF0000"/>
                  </a:solidFill>
                  <a:latin typeface="Times New Roman" panose="02020603050405020304" pitchFamily="18" charset="0"/>
                  <a:cs typeface="Times New Roman" panose="02020603050405020304" pitchFamily="18" charset="0"/>
                </a:rPr>
                <a:t>Rất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lòng</a:t>
              </a:r>
              <a:r>
                <a:rPr lang="en-US" altLang="en-US" sz="3200" b="1" dirty="0">
                  <a:solidFill>
                    <a:srgbClr val="FF0000"/>
                  </a:solidFill>
                  <a:latin typeface="Times New Roman" panose="02020603050405020304" pitchFamily="18" charset="0"/>
                  <a:cs typeface="Times New Roman" panose="02020603050405020304" pitchFamily="18" charset="0"/>
                </a:rPr>
                <a:t>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9" name="TextBox 11"/>
            <p:cNvSpPr txBox="1">
              <a:spLocks noChangeArrowheads="1"/>
            </p:cNvSpPr>
            <p:nvPr/>
          </p:nvSpPr>
          <p:spPr bwMode="auto">
            <a:xfrm>
              <a:off x="1624013" y="5113338"/>
              <a:ext cx="533400" cy="40011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2000"/>
            </a:p>
          </p:txBody>
        </p:sp>
      </p:grpSp>
      <p:grpSp>
        <p:nvGrpSpPr>
          <p:cNvPr id="20" name="Group 19"/>
          <p:cNvGrpSpPr/>
          <p:nvPr/>
        </p:nvGrpSpPr>
        <p:grpSpPr>
          <a:xfrm>
            <a:off x="5428077" y="5432816"/>
            <a:ext cx="2274887" cy="584775"/>
            <a:chOff x="1624013" y="5029200"/>
            <a:chExt cx="2555384" cy="584775"/>
          </a:xfrm>
        </p:grpSpPr>
        <p:sp>
          <p:nvSpPr>
            <p:cNvPr id="21" name="Rectangle 10"/>
            <p:cNvSpPr>
              <a:spLocks noChangeArrowheads="1"/>
            </p:cNvSpPr>
            <p:nvPr/>
          </p:nvSpPr>
          <p:spPr bwMode="auto">
            <a:xfrm>
              <a:off x="2160587" y="5029200"/>
              <a:ext cx="20188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ts val="600"/>
                </a:spcBef>
                <a:spcAft>
                  <a:spcPts val="600"/>
                </a:spcAft>
                <a:tabLst>
                  <a:tab pos="629920" algn="l"/>
                </a:tabLst>
              </a:pPr>
              <a:r>
                <a:rPr lang="en-US" altLang="en-US" sz="3200" b="1" dirty="0" err="1">
                  <a:solidFill>
                    <a:srgbClr val="FF0000"/>
                  </a:solidFill>
                  <a:latin typeface="Times New Roman" panose="02020603050405020304" pitchFamily="18" charset="0"/>
                  <a:cs typeface="Times New Roman" panose="02020603050405020304" pitchFamily="18" charset="0"/>
                </a:rPr>
                <a:t>Hài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lòng</a:t>
              </a:r>
              <a:r>
                <a:rPr lang="en-US" altLang="en-US" sz="3200" b="1" dirty="0">
                  <a:solidFill>
                    <a:srgbClr val="FF0000"/>
                  </a:solidFill>
                  <a:latin typeface="Times New Roman" panose="02020603050405020304" pitchFamily="18" charset="0"/>
                  <a:cs typeface="Times New Roman" panose="02020603050405020304" pitchFamily="18" charset="0"/>
                </a:rPr>
                <a:t>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2" name="TextBox 11"/>
            <p:cNvSpPr txBox="1">
              <a:spLocks noChangeArrowheads="1"/>
            </p:cNvSpPr>
            <p:nvPr/>
          </p:nvSpPr>
          <p:spPr bwMode="auto">
            <a:xfrm>
              <a:off x="1624013" y="5113338"/>
              <a:ext cx="533400" cy="40011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2000"/>
            </a:p>
          </p:txBody>
        </p:sp>
      </p:grpSp>
      <p:grpSp>
        <p:nvGrpSpPr>
          <p:cNvPr id="23" name="Group 22"/>
          <p:cNvGrpSpPr/>
          <p:nvPr/>
        </p:nvGrpSpPr>
        <p:grpSpPr>
          <a:xfrm>
            <a:off x="8588856" y="5458216"/>
            <a:ext cx="3289299" cy="584775"/>
            <a:chOff x="1624013" y="5029200"/>
            <a:chExt cx="3694874" cy="584775"/>
          </a:xfrm>
        </p:grpSpPr>
        <p:sp>
          <p:nvSpPr>
            <p:cNvPr id="24" name="Rectangle 10"/>
            <p:cNvSpPr>
              <a:spLocks noChangeArrowheads="1"/>
            </p:cNvSpPr>
            <p:nvPr/>
          </p:nvSpPr>
          <p:spPr bwMode="auto">
            <a:xfrm>
              <a:off x="2160587" y="5029200"/>
              <a:ext cx="3158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ts val="600"/>
                </a:spcBef>
                <a:spcAft>
                  <a:spcPts val="600"/>
                </a:spcAft>
                <a:tabLst>
                  <a:tab pos="629920" algn="l"/>
                </a:tabLst>
              </a:pPr>
              <a:r>
                <a:rPr lang="en-US" altLang="en-US" sz="3200" b="1" dirty="0" err="1">
                  <a:solidFill>
                    <a:srgbClr val="FF0000"/>
                  </a:solidFill>
                  <a:latin typeface="Times New Roman" panose="02020603050405020304" pitchFamily="18" charset="0"/>
                  <a:cs typeface="Times New Roman" panose="02020603050405020304" pitchFamily="18" charset="0"/>
                </a:rPr>
                <a:t>Chưa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lòng</a:t>
              </a:r>
              <a:r>
                <a:rPr lang="en-US" altLang="en-US" sz="3200" b="1" dirty="0">
                  <a:solidFill>
                    <a:srgbClr val="FF0000"/>
                  </a:solidFill>
                  <a:latin typeface="Times New Roman" panose="02020603050405020304" pitchFamily="18" charset="0"/>
                  <a:cs typeface="Times New Roman" panose="02020603050405020304" pitchFamily="18" charset="0"/>
                </a:rPr>
                <a:t>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5" name="TextBox 11"/>
            <p:cNvSpPr txBox="1">
              <a:spLocks noChangeArrowheads="1"/>
            </p:cNvSpPr>
            <p:nvPr/>
          </p:nvSpPr>
          <p:spPr bwMode="auto">
            <a:xfrm>
              <a:off x="1624013" y="5113338"/>
              <a:ext cx="533400" cy="40011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2000"/>
            </a:p>
          </p:txBody>
        </p:sp>
      </p:grpSp>
      <p:pic>
        <p:nvPicPr>
          <p:cNvPr id="26"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442" y="197835"/>
            <a:ext cx="1160878" cy="116087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9052" y="0"/>
            <a:ext cx="12281051" cy="6858000"/>
          </a:xfrm>
        </p:spPr>
      </p:pic>
      <p:sp>
        <p:nvSpPr>
          <p:cNvPr id="7" name="Title 1"/>
          <p:cNvSpPr txBox="1"/>
          <p:nvPr/>
        </p:nvSpPr>
        <p:spPr>
          <a:xfrm>
            <a:off x="1627772" y="2271985"/>
            <a:ext cx="8936455" cy="13337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500" b="1" dirty="0">
                <a:solidFill>
                  <a:srgbClr val="0070C0"/>
                </a:solidFill>
                <a:latin typeface="Times New Roman" panose="02020603050405020304" pitchFamily="18" charset="0"/>
                <a:cs typeface="Times New Roman" panose="02020603050405020304" pitchFamily="18" charset="0"/>
              </a:rPr>
              <a:t>XIN CHÂN THÀNH CÁM ƠN</a:t>
            </a: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0" y="4662474"/>
            <a:ext cx="12192000" cy="13337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500" b="1" dirty="0">
                <a:solidFill>
                  <a:srgbClr val="FF0000"/>
                </a:solidFill>
                <a:latin typeface="Times New Roman" panose="02020603050405020304" pitchFamily="18" charset="0"/>
                <a:cs typeface="Times New Roman" panose="02020603050405020304" pitchFamily="18" charset="0"/>
              </a:rPr>
              <a:t>Trang website </a:t>
            </a:r>
            <a:r>
              <a:rPr lang="en-US" sz="3500" b="1" dirty="0" err="1">
                <a:solidFill>
                  <a:srgbClr val="FF0000"/>
                </a:solidFill>
                <a:latin typeface="Times New Roman" panose="02020603050405020304" pitchFamily="18" charset="0"/>
                <a:cs typeface="Times New Roman" panose="02020603050405020304" pitchFamily="18" charset="0"/>
              </a:rPr>
              <a:t>của</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trường</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Nguyễn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Thi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a:solidFill>
                  <a:srgbClr val="0070C0"/>
                </a:solidFill>
                <a:latin typeface="Times New Roman" panose="02020603050405020304" pitchFamily="18" charset="0"/>
                <a:cs typeface="Times New Roman" panose="02020603050405020304" pitchFamily="18" charset="0"/>
              </a:rPr>
              <a:t>https://thnguyenthiq3.hcm.edu</a:t>
            </a:r>
            <a:r>
              <a:rPr lang="en-US" sz="3500" b="1">
                <a:solidFill>
                  <a:srgbClr val="0070C0"/>
                </a:solidFill>
                <a:latin typeface="Times New Roman" panose="02020603050405020304" pitchFamily="18" charset="0"/>
                <a:cs typeface="Times New Roman" panose="02020603050405020304" pitchFamily="18" charset="0"/>
              </a:rPr>
              <a:t>.vn</a:t>
            </a: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11" name="Title 1"/>
          <p:cNvSpPr txBox="1"/>
          <p:nvPr/>
        </p:nvSpPr>
        <p:spPr>
          <a:xfrm>
            <a:off x="914400" y="296309"/>
            <a:ext cx="10832123" cy="13337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500" dirty="0">
                <a:latin typeface="Times New Roman" panose="02020603050405020304" pitchFamily="18" charset="0"/>
                <a:cs typeface="Times New Roman" panose="02020603050405020304" pitchFamily="18" charset="0"/>
              </a:rPr>
              <a:t>ỦY BAN NHÂN DÂN QUẬN 3</a:t>
            </a:r>
            <a:br>
              <a:rPr lang="en-US" sz="3500" dirty="0">
                <a:latin typeface="Times New Roman" panose="02020603050405020304" pitchFamily="18" charset="0"/>
                <a:cs typeface="Times New Roman" panose="02020603050405020304" pitchFamily="18" charset="0"/>
              </a:rPr>
            </a:br>
            <a:r>
              <a:rPr lang="en-US" sz="3500" b="1" dirty="0">
                <a:latin typeface="Times New Roman" panose="02020603050405020304" pitchFamily="18" charset="0"/>
                <a:cs typeface="Times New Roman" panose="02020603050405020304" pitchFamily="18" charset="0"/>
              </a:rPr>
              <a:t>TRƯỜNG TIỂU HỌC NGUYỄN THI</a:t>
            </a:r>
            <a:endParaRPr lang="en-US" sz="3500" b="1"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3706323" y="1605131"/>
            <a:ext cx="5248275" cy="1"/>
            <a:chOff x="4238625" y="1630017"/>
            <a:chExt cx="5248275" cy="1"/>
          </a:xfrm>
        </p:grpSpPr>
        <p:cxnSp>
          <p:nvCxnSpPr>
            <p:cNvPr id="13" name="Straight Arrow Connector 12"/>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5" name="Title 1"/>
          <p:cNvSpPr txBox="1"/>
          <p:nvPr/>
        </p:nvSpPr>
        <p:spPr>
          <a:xfrm>
            <a:off x="2869809" y="3854456"/>
            <a:ext cx="7061982" cy="599115"/>
          </a:xfrm>
          <a:prstGeom prst="rect">
            <a:avLst/>
          </a:prstGeom>
        </p:spPr>
        <p:txBody>
          <a:bodyPr vert="horz" lIns="91440" tIns="45720" rIns="91440" bIns="45720" rtlCol="0" anchor="ctr">
            <a:normAutofit fontScale="7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err="1">
                <a:solidFill>
                  <a:srgbClr val="00B050"/>
                </a:solidFill>
                <a:latin typeface="Times New Roman" panose="02020603050405020304" pitchFamily="18" charset="0"/>
                <a:cs typeface="Times New Roman" panose="02020603050405020304" pitchFamily="18" charset="0"/>
              </a:rPr>
              <a:t>Giáo</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viên</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thực</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hiện</a:t>
            </a:r>
            <a:r>
              <a:rPr lang="en-US" sz="4000" b="1" dirty="0">
                <a:solidFill>
                  <a:srgbClr val="00B050"/>
                </a:solidFill>
                <a:latin typeface="Times New Roman" panose="02020603050405020304" pitchFamily="18" charset="0"/>
                <a:cs typeface="Times New Roman" panose="02020603050405020304" pitchFamily="18" charset="0"/>
              </a:rPr>
              <a:t>: Đồng Thị Thanh Thuỷ</a:t>
            </a:r>
            <a:r>
              <a:rPr lang="en-US" sz="4000" b="1" dirty="0">
                <a:solidFill>
                  <a:srgbClr val="7030A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1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35" y="88900"/>
            <a:ext cx="1473835" cy="14839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052" y="0"/>
            <a:ext cx="12281051" cy="6858000"/>
          </a:xfrm>
          <a:prstGeom prst="rect">
            <a:avLst/>
          </a:prstGeom>
        </p:spPr>
      </p:pic>
      <p:sp>
        <p:nvSpPr>
          <p:cNvPr id="8" name="Title 1"/>
          <p:cNvSpPr txBox="1"/>
          <p:nvPr/>
        </p:nvSpPr>
        <p:spPr>
          <a:xfrm>
            <a:off x="1537252" y="296309"/>
            <a:ext cx="9833113" cy="13337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500" dirty="0">
                <a:latin typeface="Times New Roman" panose="02020603050405020304" pitchFamily="18" charset="0"/>
                <a:cs typeface="Times New Roman" panose="02020603050405020304" pitchFamily="18" charset="0"/>
              </a:rPr>
              <a:t>ỦY BAN NHÂN DÂN QUẬN 3</a:t>
            </a:r>
            <a:br>
              <a:rPr lang="en-US" sz="3500" dirty="0">
                <a:latin typeface="Times New Roman" panose="02020603050405020304" pitchFamily="18" charset="0"/>
                <a:cs typeface="Times New Roman" panose="02020603050405020304" pitchFamily="18" charset="0"/>
              </a:rPr>
            </a:br>
            <a:r>
              <a:rPr lang="en-US" sz="3500" b="1" dirty="0">
                <a:latin typeface="Times New Roman" panose="02020603050405020304" pitchFamily="18" charset="0"/>
                <a:cs typeface="Times New Roman" panose="02020603050405020304" pitchFamily="18" charset="0"/>
              </a:rPr>
              <a:t>TRƯỜNG TIỂU HỌC NGUYỄN THI</a:t>
            </a:r>
            <a:endParaRPr lang="en-US" sz="3500" b="1" dirty="0">
              <a:latin typeface="Times New Roman" panose="02020603050405020304" pitchFamily="18" charset="0"/>
              <a:cs typeface="Times New Roman" panose="02020603050405020304" pitchFamily="18" charset="0"/>
            </a:endParaRPr>
          </a:p>
        </p:txBody>
      </p:sp>
      <p:sp>
        <p:nvSpPr>
          <p:cNvPr id="6" name="Title 1"/>
          <p:cNvSpPr txBox="1"/>
          <p:nvPr/>
        </p:nvSpPr>
        <p:spPr>
          <a:xfrm>
            <a:off x="-44745" y="2048375"/>
            <a:ext cx="12192000" cy="1819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dirty="0">
                <a:solidFill>
                  <a:srgbClr val="7030A0"/>
                </a:solidFill>
                <a:latin typeface="Times New Roman" panose="02020603050405020304" pitchFamily="18" charset="0"/>
                <a:cs typeface="Times New Roman" panose="02020603050405020304" pitchFamily="18" charset="0"/>
              </a:rPr>
              <a:t>MÔN CHÍNH TẢ</a:t>
            </a:r>
            <a:endParaRPr lang="en-US" sz="6000" b="1" dirty="0">
              <a:solidFill>
                <a:srgbClr val="7030A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2577465" y="3943350"/>
            <a:ext cx="8924290" cy="111442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err="1">
                <a:solidFill>
                  <a:schemeClr val="accent2"/>
                </a:solidFill>
                <a:latin typeface="Times New Roman" panose="02020603050405020304" pitchFamily="18" charset="0"/>
                <a:cs typeface="Times New Roman" panose="02020603050405020304" pitchFamily="18" charset="0"/>
              </a:rPr>
              <a:t>Giáo</a:t>
            </a:r>
            <a:r>
              <a:rPr lang="en-US" sz="4000" b="1" dirty="0">
                <a:solidFill>
                  <a:schemeClr val="accent2"/>
                </a:solidFill>
                <a:latin typeface="Times New Roman" panose="02020603050405020304" pitchFamily="18" charset="0"/>
                <a:cs typeface="Times New Roman" panose="02020603050405020304" pitchFamily="18" charset="0"/>
              </a:rPr>
              <a:t> </a:t>
            </a:r>
            <a:r>
              <a:rPr lang="en-US" sz="4000" b="1" dirty="0" err="1">
                <a:solidFill>
                  <a:schemeClr val="accent2"/>
                </a:solidFill>
                <a:latin typeface="Times New Roman" panose="02020603050405020304" pitchFamily="18" charset="0"/>
                <a:cs typeface="Times New Roman" panose="02020603050405020304" pitchFamily="18" charset="0"/>
              </a:rPr>
              <a:t>viên</a:t>
            </a:r>
            <a:r>
              <a:rPr lang="en-US" sz="4000" b="1" dirty="0">
                <a:solidFill>
                  <a:schemeClr val="accent2"/>
                </a:solidFill>
                <a:latin typeface="Times New Roman" panose="02020603050405020304" pitchFamily="18" charset="0"/>
                <a:cs typeface="Times New Roman" panose="02020603050405020304" pitchFamily="18" charset="0"/>
              </a:rPr>
              <a:t> </a:t>
            </a:r>
            <a:r>
              <a:rPr lang="en-US" sz="4000" b="1" dirty="0" err="1">
                <a:solidFill>
                  <a:schemeClr val="accent2"/>
                </a:solidFill>
                <a:latin typeface="Times New Roman" panose="02020603050405020304" pitchFamily="18" charset="0"/>
                <a:cs typeface="Times New Roman" panose="02020603050405020304" pitchFamily="18" charset="0"/>
              </a:rPr>
              <a:t>thực</a:t>
            </a:r>
            <a:r>
              <a:rPr lang="en-US" sz="4000" b="1" dirty="0">
                <a:solidFill>
                  <a:schemeClr val="accent2"/>
                </a:solidFill>
                <a:latin typeface="Times New Roman" panose="02020603050405020304" pitchFamily="18" charset="0"/>
                <a:cs typeface="Times New Roman" panose="02020603050405020304" pitchFamily="18" charset="0"/>
              </a:rPr>
              <a:t> </a:t>
            </a:r>
            <a:r>
              <a:rPr lang="en-US" sz="4000" b="1" dirty="0" err="1">
                <a:solidFill>
                  <a:schemeClr val="accent2"/>
                </a:solidFill>
                <a:latin typeface="Times New Roman" panose="02020603050405020304" pitchFamily="18" charset="0"/>
                <a:cs typeface="Times New Roman" panose="02020603050405020304" pitchFamily="18" charset="0"/>
              </a:rPr>
              <a:t>hiện</a:t>
            </a:r>
            <a:r>
              <a:rPr lang="en-US" sz="4000" b="1" dirty="0">
                <a:solidFill>
                  <a:schemeClr val="accent2"/>
                </a:solidFill>
                <a:latin typeface="Times New Roman" panose="02020603050405020304" pitchFamily="18" charset="0"/>
                <a:cs typeface="Times New Roman" panose="02020603050405020304" pitchFamily="18" charset="0"/>
              </a:rPr>
              <a:t>: Đồng Thị Thanh Thuỷ </a:t>
            </a:r>
            <a:endParaRPr lang="en-US" sz="4000" b="1" dirty="0">
              <a:solidFill>
                <a:schemeClr val="accent2"/>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3908770" y="1612017"/>
            <a:ext cx="5248275" cy="1"/>
            <a:chOff x="4238625" y="1630017"/>
            <a:chExt cx="5248275" cy="1"/>
          </a:xfrm>
        </p:grpSpPr>
        <p:cxnSp>
          <p:nvCxnSpPr>
            <p:cNvPr id="11" name="Straight Arrow Connector 10"/>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4" name="Title 1"/>
          <p:cNvSpPr txBox="1"/>
          <p:nvPr/>
        </p:nvSpPr>
        <p:spPr>
          <a:xfrm>
            <a:off x="1867905" y="5219463"/>
            <a:ext cx="8680175" cy="1114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i="1" dirty="0" err="1">
                <a:solidFill>
                  <a:srgbClr val="00B050"/>
                </a:solidFill>
                <a:latin typeface="Times New Roman" panose="02020603050405020304" pitchFamily="18" charset="0"/>
                <a:cs typeface="Times New Roman" panose="02020603050405020304" pitchFamily="18" charset="0"/>
              </a:rPr>
              <a:t>Quận</a:t>
            </a:r>
            <a:r>
              <a:rPr lang="en-US" sz="4000" i="1" dirty="0">
                <a:solidFill>
                  <a:srgbClr val="00B050"/>
                </a:solidFill>
                <a:latin typeface="Times New Roman" panose="02020603050405020304" pitchFamily="18" charset="0"/>
                <a:cs typeface="Times New Roman" panose="02020603050405020304" pitchFamily="18" charset="0"/>
              </a:rPr>
              <a:t> 3, </a:t>
            </a:r>
            <a:r>
              <a:rPr lang="en-US" sz="4000" i="1" dirty="0" err="1">
                <a:solidFill>
                  <a:srgbClr val="00B050"/>
                </a:solidFill>
                <a:latin typeface="Times New Roman" panose="02020603050405020304" pitchFamily="18" charset="0"/>
                <a:cs typeface="Times New Roman" panose="02020603050405020304" pitchFamily="18" charset="0"/>
              </a:rPr>
              <a:t>ngày</a:t>
            </a:r>
            <a:r>
              <a:rPr lang="en-US" sz="4000" i="1" dirty="0">
                <a:solidFill>
                  <a:srgbClr val="00B050"/>
                </a:solidFill>
                <a:latin typeface="Times New Roman" panose="02020603050405020304" pitchFamily="18" charset="0"/>
                <a:cs typeface="Times New Roman" panose="02020603050405020304" pitchFamily="18" charset="0"/>
              </a:rPr>
              <a:t> 7 </a:t>
            </a:r>
            <a:r>
              <a:rPr lang="en-US" sz="4000" i="1" dirty="0" err="1">
                <a:solidFill>
                  <a:srgbClr val="00B050"/>
                </a:solidFill>
                <a:latin typeface="Times New Roman" panose="02020603050405020304" pitchFamily="18" charset="0"/>
                <a:cs typeface="Times New Roman" panose="02020603050405020304" pitchFamily="18" charset="0"/>
              </a:rPr>
              <a:t>tháng 12năm</a:t>
            </a:r>
            <a:r>
              <a:rPr lang="en-US" sz="4000" i="1" dirty="0">
                <a:solidFill>
                  <a:srgbClr val="00B050"/>
                </a:solidFill>
                <a:latin typeface="Times New Roman" panose="02020603050405020304" pitchFamily="18" charset="0"/>
                <a:cs typeface="Times New Roman" panose="02020603050405020304" pitchFamily="18" charset="0"/>
              </a:rPr>
              <a:t> 2021</a:t>
            </a:r>
            <a:endParaRPr lang="en-US" sz="4000" i="1" dirty="0">
              <a:solidFill>
                <a:srgbClr val="0070C0"/>
              </a:solidFill>
              <a:latin typeface="Times New Roman" panose="02020603050405020304" pitchFamily="18" charset="0"/>
              <a:cs typeface="Times New Roman" panose="02020603050405020304" pitchFamily="18" charset="0"/>
            </a:endParaRPr>
          </a:p>
        </p:txBody>
      </p:sp>
      <p:pic>
        <p:nvPicPr>
          <p:cNvPr id="1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35" y="88900"/>
            <a:ext cx="1508125" cy="148399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rotWithShape="1">
          <a:blip r:embed="rId1">
            <a:extLst>
              <a:ext uri="{28A0092B-C50C-407E-A947-70E740481C1C}">
                <a14:useLocalDpi xmlns:a14="http://schemas.microsoft.com/office/drawing/2010/main" val="0"/>
              </a:ext>
            </a:extLst>
          </a:blip>
          <a:srcRect l="44565" t="21591" r="28541" b="-1128"/>
          <a:stretch>
            <a:fillRect/>
          </a:stretch>
        </p:blipFill>
        <p:spPr>
          <a:xfrm>
            <a:off x="3837936" y="2148770"/>
            <a:ext cx="2829636" cy="4709230"/>
          </a:xfrm>
          <a:prstGeom prst="rect">
            <a:avLst/>
          </a:prstGeom>
        </p:spPr>
      </p:pic>
      <p:sp>
        <p:nvSpPr>
          <p:cNvPr id="6" name="文本框 17"/>
          <p:cNvSpPr txBox="1"/>
          <p:nvPr/>
        </p:nvSpPr>
        <p:spPr>
          <a:xfrm>
            <a:off x="-361813" y="2733545"/>
            <a:ext cx="6218272" cy="5219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vi-VN" altLang="zh-CN" sz="2800" b="1" i="0" u="none" strike="noStrike" kern="1200" cap="none" spc="0" normalizeH="0" baseline="0" noProof="0" dirty="0" smtClean="0">
                <a:ln w="38100">
                  <a:solidFill>
                    <a:srgbClr val="FF9409"/>
                  </a:solidFill>
                </a:ln>
                <a:solidFill>
                  <a:srgbClr val="FF9409"/>
                </a:solidFill>
                <a:effectLst>
                  <a:outerShdw blurRad="60007" dist="310007" dir="7680000" sy="30000" kx="1300200" algn="ctr" rotWithShape="0">
                    <a:prstClr val="black">
                      <a:alpha val="32000"/>
                    </a:prstClr>
                  </a:outerShdw>
                </a:effectLst>
                <a:uLnTx/>
                <a:uFillTx/>
                <a:latin typeface="Times New Roman" panose="02020603050405020304" pitchFamily="18" charset="0"/>
                <a:ea typeface="inpin heiti" panose="00000500000000000000"/>
                <a:cs typeface="Times New Roman" panose="02020603050405020304" pitchFamily="18" charset="0"/>
                <a:sym typeface="inpin heiti" panose="00000500000000000000" pitchFamily="2" charset="-122"/>
              </a:rPr>
              <a:t>Người</a:t>
            </a:r>
            <a:r>
              <a:rPr kumimoji="0" lang="vi-VN" altLang="zh-CN" sz="2800" b="1" i="0" u="none" strike="noStrike" kern="1200" cap="none" spc="0" normalizeH="0" noProof="0" dirty="0" smtClean="0">
                <a:ln w="38100">
                  <a:solidFill>
                    <a:srgbClr val="FF9409"/>
                  </a:solidFill>
                </a:ln>
                <a:solidFill>
                  <a:srgbClr val="FF9409"/>
                </a:solidFill>
                <a:effectLst>
                  <a:outerShdw blurRad="60007" dist="310007" dir="7680000" sy="30000" kx="1300200" algn="ctr" rotWithShape="0">
                    <a:prstClr val="black">
                      <a:alpha val="32000"/>
                    </a:prstClr>
                  </a:outerShdw>
                </a:effectLst>
                <a:uLnTx/>
                <a:uFillTx/>
                <a:latin typeface="Times New Roman" panose="02020603050405020304" pitchFamily="18" charset="0"/>
                <a:ea typeface="inpin heiti" panose="00000500000000000000"/>
                <a:cs typeface="Times New Roman" panose="02020603050405020304" pitchFamily="18" charset="0"/>
                <a:sym typeface="inpin heiti" panose="00000500000000000000" pitchFamily="2" charset="-122"/>
              </a:rPr>
              <a:t> chiến sĩ giàu nghị lực</a:t>
            </a:r>
            <a:endParaRPr kumimoji="0" lang="en-US" altLang="zh-CN" sz="2800" b="1" i="0" u="none" strike="noStrike" kern="1200" cap="none" spc="0" normalizeH="0" baseline="0" noProof="0" dirty="0">
              <a:ln w="38100">
                <a:solidFill>
                  <a:srgbClr val="FF9409"/>
                </a:solidFill>
              </a:ln>
              <a:solidFill>
                <a:srgbClr val="FF9409"/>
              </a:solidFill>
              <a:effectLst>
                <a:outerShdw blurRad="60007" dist="310007" dir="7680000" sy="30000" kx="1300200" algn="ctr" rotWithShape="0">
                  <a:prstClr val="black">
                    <a:alpha val="32000"/>
                  </a:prstClr>
                </a:outerShdw>
              </a:effectLst>
              <a:uLnTx/>
              <a:uFillTx/>
              <a:latin typeface="Times New Roman" panose="02020603050405020304" pitchFamily="18" charset="0"/>
              <a:ea typeface="inpin heiti" panose="00000500000000000000"/>
              <a:cs typeface="Times New Roman" panose="02020603050405020304" pitchFamily="18" charset="0"/>
              <a:sym typeface="inpin heiti" panose="00000500000000000000" pitchFamily="2" charset="-122"/>
            </a:endParaRPr>
          </a:p>
        </p:txBody>
      </p:sp>
      <p:pic>
        <p:nvPicPr>
          <p:cNvPr id="8" name="Picture 22" descr="Mô tả ảnh."/>
          <p:cNvPicPr>
            <a:picLocks noChangeAspect="1" noChangeArrowheads="1"/>
          </p:cNvPicPr>
          <p:nvPr/>
        </p:nvPicPr>
        <p:blipFill>
          <a:blip r:embed="rId2">
            <a:extLst>
              <a:ext uri="{28A0092B-C50C-407E-A947-70E740481C1C}">
                <a14:useLocalDpi xmlns:a14="http://schemas.microsoft.com/office/drawing/2010/main" val="0"/>
              </a:ext>
            </a:extLst>
          </a:blip>
          <a:srcRect l="48932" t="-943" r="-865" b="43396"/>
          <a:stretch>
            <a:fillRect/>
          </a:stretch>
        </p:blipFill>
        <p:spPr bwMode="auto">
          <a:xfrm>
            <a:off x="5957455" y="1454727"/>
            <a:ext cx="6234546" cy="530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ustDataLst>
      <p:tags r:id="rId4"/>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850"/>
                            </p:stCondLst>
                            <p:childTnLst>
                              <p:par>
                                <p:cTn id="19" presetID="36" presetClass="emph" presetSubtype="0" repeatCount="indefinite" fill="hold" grpId="1" nodeType="afterEffect">
                                  <p:stCondLst>
                                    <p:cond delay="0"/>
                                  </p:stCondLst>
                                  <p:iterate type="lt">
                                    <p:tmPct val="10000"/>
                                  </p:iterate>
                                  <p:childTnLst>
                                    <p:animScale>
                                      <p:cBhvr>
                                        <p:cTn id="20" dur="500" autoRev="1" fill="hold">
                                          <p:stCondLst>
                                            <p:cond delay="0"/>
                                          </p:stCondLst>
                                        </p:cTn>
                                        <p:tgtEl>
                                          <p:spTgt spid="6"/>
                                        </p:tgtEl>
                                      </p:cBhvr>
                                      <p:to x="80000" y="100000"/>
                                    </p:animScale>
                                    <p:anim by="(#ppt_w*0.10)" calcmode="lin" valueType="num">
                                      <p:cBhvr>
                                        <p:cTn id="21" dur="500" autoRev="1" fill="hold">
                                          <p:stCondLst>
                                            <p:cond delay="0"/>
                                          </p:stCondLst>
                                        </p:cTn>
                                        <p:tgtEl>
                                          <p:spTgt spid="6"/>
                                        </p:tgtEl>
                                        <p:attrNameLst>
                                          <p:attrName>ppt_x</p:attrName>
                                        </p:attrNameLst>
                                      </p:cBhvr>
                                    </p:anim>
                                    <p:anim by="(-#ppt_w*0.10)" calcmode="lin" valueType="num">
                                      <p:cBhvr>
                                        <p:cTn id="22" dur="500" autoRev="1" fill="hold">
                                          <p:stCondLst>
                                            <p:cond delay="0"/>
                                          </p:stCondLst>
                                        </p:cTn>
                                        <p:tgtEl>
                                          <p:spTgt spid="6"/>
                                        </p:tgtEl>
                                        <p:attrNameLst>
                                          <p:attrName>ppt_y</p:attrName>
                                        </p:attrNameLst>
                                      </p:cBhvr>
                                    </p:anim>
                                    <p:animRot by="-480000">
                                      <p:cBhvr>
                                        <p:cTn id="23" dur="500" autoRev="1" fill="hold">
                                          <p:stCondLst>
                                            <p:cond delay="0"/>
                                          </p:stCondLst>
                                        </p:cTn>
                                        <p:tgtEl>
                                          <p:spTgt spid="6"/>
                                        </p:tgtEl>
                                        <p:attrNameLst>
                                          <p:attrName>r</p:attrName>
                                        </p:attrNameLst>
                                      </p:cBhvr>
                                    </p:animRot>
                                  </p:childTnLst>
                                </p:cTn>
                              </p:par>
                              <p:par>
                                <p:cTn id="24" presetID="3"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1978" y="-721716"/>
            <a:ext cx="13653370" cy="7886604"/>
          </a:xfrm>
          <a:prstGeom prst="rect">
            <a:avLst/>
          </a:prstGeom>
        </p:spPr>
      </p:pic>
      <p:pic>
        <p:nvPicPr>
          <p:cNvPr id="22"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842" y="39957"/>
            <a:ext cx="886576" cy="1306387"/>
          </a:xfrm>
          <a:prstGeom prst="rect">
            <a:avLst/>
          </a:prstGeom>
        </p:spPr>
      </p:pic>
      <p:sp>
        <p:nvSpPr>
          <p:cNvPr id="2" name="Text Box 7"/>
          <p:cNvSpPr txBox="1">
            <a:spLocks noChangeArrowheads="1"/>
          </p:cNvSpPr>
          <p:nvPr/>
        </p:nvSpPr>
        <p:spPr bwMode="auto">
          <a:xfrm>
            <a:off x="2291245" y="838196"/>
            <a:ext cx="8735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4000" b="1" dirty="0">
                <a:solidFill>
                  <a:srgbClr val="FF0000"/>
                </a:solidFill>
                <a:latin typeface="Times New Roman" panose="02020603050405020304" pitchFamily="18" charset="0"/>
                <a:cs typeface="Times New Roman" panose="02020603050405020304" pitchFamily="18" charset="0"/>
              </a:rPr>
              <a:t>Người chiến sĩ giàu nghị lực </a:t>
            </a:r>
            <a:endParaRPr lang="vi-VN" alt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ext Box 12"/>
          <p:cNvSpPr txBox="1">
            <a:spLocks noChangeArrowheads="1"/>
          </p:cNvSpPr>
          <p:nvPr/>
        </p:nvSpPr>
        <p:spPr bwMode="auto">
          <a:xfrm>
            <a:off x="818795" y="1591543"/>
            <a:ext cx="104775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Trong trận chiến đấu giải phóng Sài Gòn cuối tháng 4 năm 1975, Lê Duy Ứng bị thương nặng. Anh đã quệt máu chảy từ đôi mắt bị thương vẽ một bức chân dung Bác Hồ. Tác phẩm của người thương binh hỏng mắt đã gây xúc động cho đồng bào cả nước. Từ đó đến nay, hoạ sĩ Lê Duy Ứng đã có hơn 30 triển lãm tranh, tượng, đoạt 5 giải thưởng mĩ thuật quốc gia và quốc tế. Nhiều tác phẩm của anh được đặt trân trọng trong các bảo tàng lớn của đất nước </a:t>
            </a:r>
            <a:r>
              <a:rPr lang="vi-VN" altLang="en-US" b="1" dirty="0" smtClean="0">
                <a:latin typeface="Times New Roman" panose="02020603050405020304" pitchFamily="18" charset="0"/>
                <a:cs typeface="Times New Roman" panose="02020603050405020304" pitchFamily="18" charset="0"/>
              </a:rPr>
              <a:t>.</a:t>
            </a:r>
            <a:endParaRPr lang="vi-VN" altLang="en-US" b="1" dirty="0" smtClean="0">
              <a:latin typeface="Times New Roman" panose="02020603050405020304" pitchFamily="18" charset="0"/>
              <a:cs typeface="Times New Roman" panose="02020603050405020304" pitchFamily="18" charset="0"/>
            </a:endParaRPr>
          </a:p>
          <a:p>
            <a:pPr algn="r">
              <a:spcBef>
                <a:spcPct val="0"/>
              </a:spcBef>
              <a:buFontTx/>
              <a:buNone/>
            </a:pPr>
            <a:r>
              <a:rPr lang="vi-VN" altLang="en-US" b="1" dirty="0" smtClean="0">
                <a:latin typeface="Times New Roman" panose="02020603050405020304" pitchFamily="18" charset="0"/>
                <a:cs typeface="Times New Roman" panose="02020603050405020304" pitchFamily="18" charset="0"/>
              </a:rPr>
              <a:t>Theo Báo Lao động</a:t>
            </a:r>
            <a:endParaRPr lang="vi-VN" altLang="en-US" b="1" dirty="0">
              <a:latin typeface="Times New Roman" panose="02020603050405020304" pitchFamily="18" charset="0"/>
              <a:cs typeface="Times New Roman" panose="02020603050405020304" pitchFamily="18" charset="0"/>
            </a:endParaRPr>
          </a:p>
        </p:txBody>
      </p:sp>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125" autoRev="1" fill="hold">
                                          <p:stCondLst>
                                            <p:cond delay="0"/>
                                          </p:stCondLst>
                                        </p:cTn>
                                        <p:tgtEl>
                                          <p:spTgt spid="3"/>
                                        </p:tgtEl>
                                        <p:attrNameLst>
                                          <p:attrName>ppt_w</p:attrName>
                                        </p:attrNameLst>
                                      </p:cBhvr>
                                    </p:anim>
                                    <p:anim by="(#ppt_w*0.50)" calcmode="lin" valueType="num">
                                      <p:cBhvr>
                                        <p:cTn id="15" dur="125" decel="50000" autoRev="1" fill="hold">
                                          <p:stCondLst>
                                            <p:cond delay="0"/>
                                          </p:stCondLst>
                                        </p:cTn>
                                        <p:tgtEl>
                                          <p:spTgt spid="3"/>
                                        </p:tgtEl>
                                        <p:attrNameLst>
                                          <p:attrName>ppt_x</p:attrName>
                                        </p:attrNameLst>
                                      </p:cBhvr>
                                    </p:anim>
                                    <p:anim from="(-#ppt_h/2)" to="(#ppt_y)" calcmode="lin" valueType="num">
                                      <p:cBhvr>
                                        <p:cTn id="16" dur="250" fill="hold">
                                          <p:stCondLst>
                                            <p:cond delay="0"/>
                                          </p:stCondLst>
                                        </p:cTn>
                                        <p:tgtEl>
                                          <p:spTgt spid="3"/>
                                        </p:tgtEl>
                                        <p:attrNameLst>
                                          <p:attrName>ppt_y</p:attrName>
                                        </p:attrNameLst>
                                      </p:cBhvr>
                                    </p:anim>
                                    <p:animRot by="21600000">
                                      <p:cBhvr>
                                        <p:cTn id="17" dur="250" fill="hold">
                                          <p:stCondLst>
                                            <p:cond delay="0"/>
                                          </p:stCondLst>
                                        </p:cTn>
                                        <p:tgtEl>
                                          <p:spTgt spid="3"/>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42" presetClass="path" presetSubtype="0" decel="46600" fill="hold" nodeType="withEffect">
                                  <p:stCondLst>
                                    <p:cond delay="0"/>
                                  </p:stCondLst>
                                  <p:childTnLst>
                                    <p:animMotion origin="layout" path="M 0.11276 0.02453 L -1.875E-6 2.22222E-6 " pathEditMode="relative" rAng="0" ptsTypes="AA">
                                      <p:cBhvr>
                                        <p:cTn id="22" dur="500" fill="hold"/>
                                        <p:tgtEl>
                                          <p:spTgt spid="22"/>
                                        </p:tgtEl>
                                        <p:attrNameLst>
                                          <p:attrName>ppt_x</p:attrName>
                                          <p:attrName>ppt_y</p:attrName>
                                        </p:attrNameLst>
                                      </p:cBhvr>
                                      <p:rCtr x="-5638" y="-1227"/>
                                    </p:animMotion>
                                  </p:childTnLst>
                                </p:cTn>
                              </p:par>
                            </p:childTnLst>
                          </p:cTn>
                        </p:par>
                        <p:par>
                          <p:cTn id="23" fill="hold">
                            <p:stCondLst>
                              <p:cond delay="1175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422400" y="177801"/>
            <a:ext cx="5486400" cy="861484"/>
          </a:xfrm>
          <a:prstGeom prst="flowChartAlternateProcess">
            <a:avLst/>
          </a:prstGeom>
          <a:solidFill>
            <a:srgbClr val="FF99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rPr>
              <a:t>* </a:t>
            </a:r>
            <a:r>
              <a:rPr lang="en-US" altLang="en-US" sz="3600" b="1" dirty="0" err="1">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rPr>
              <a:t>Đoạn</a:t>
            </a:r>
            <a:r>
              <a:rPr lang="en-US" altLang="en-US" sz="3600" b="1" dirty="0">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rPr>
              <a:t> </a:t>
            </a:r>
            <a:r>
              <a:rPr lang="en-US" altLang="en-US" sz="3600" b="1" dirty="0" err="1">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rPr>
              <a:t>văn</a:t>
            </a:r>
            <a:r>
              <a:rPr lang="en-US" altLang="en-US" sz="3600" b="1" dirty="0">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rPr>
              <a:t> </a:t>
            </a:r>
            <a:r>
              <a:rPr lang="en-US" altLang="en-US" sz="3600" b="1" dirty="0" err="1">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rPr>
              <a:t>viết</a:t>
            </a:r>
            <a:r>
              <a:rPr lang="en-US" altLang="en-US" sz="3600" b="1" dirty="0">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rPr>
              <a:t> </a:t>
            </a:r>
            <a:r>
              <a:rPr lang="en-US" altLang="en-US" sz="3600" b="1" dirty="0" err="1">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rPr>
              <a:t>về</a:t>
            </a:r>
            <a:r>
              <a:rPr lang="en-US" altLang="en-US" sz="3600" b="1" dirty="0">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rPr>
              <a:t> ai?</a:t>
            </a:r>
            <a:endParaRPr lang="en-US" sz="3600" b="1" dirty="0">
              <a:ln w="0"/>
              <a:solidFill>
                <a:srgbClr val="C00000"/>
              </a:solidFill>
              <a:effectLst>
                <a:outerShdw blurRad="38100" dist="19050" dir="2700000" algn="tl" rotWithShape="0">
                  <a:schemeClr val="dk1">
                    <a:alpha val="40000"/>
                  </a:schemeClr>
                </a:outerShdw>
              </a:effectLst>
              <a:latin typeface="HP001 4 hàng" panose="020B0603050302020204" pitchFamily="34" charset="0"/>
              <a:cs typeface="Times New Roman" panose="02020603050405020304" pitchFamily="18" charset="0"/>
            </a:endParaRPr>
          </a:p>
        </p:txBody>
      </p:sp>
      <p:sp>
        <p:nvSpPr>
          <p:cNvPr id="3" name="Scroll: Horizontal 2"/>
          <p:cNvSpPr/>
          <p:nvPr/>
        </p:nvSpPr>
        <p:spPr>
          <a:xfrm>
            <a:off x="1369720" y="1092200"/>
            <a:ext cx="8940800" cy="1316568"/>
          </a:xfrm>
          <a:prstGeom prst="horizontalScroll">
            <a:avLst/>
          </a:prstGeom>
          <a:solidFill>
            <a:srgbClr val="CCFF99"/>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err="1">
                <a:solidFill>
                  <a:srgbClr val="C00000"/>
                </a:solidFill>
                <a:latin typeface="HP001 4 hàng" panose="020B0603050302020204" pitchFamily="34" charset="0"/>
                <a:cs typeface="Times New Roman" panose="02020603050405020304" pitchFamily="18" charset="0"/>
              </a:rPr>
              <a:t>Đoạn</a:t>
            </a:r>
            <a:r>
              <a:rPr lang="en-US" altLang="en-US" sz="3600" b="1" dirty="0">
                <a:solidFill>
                  <a:srgbClr val="C00000"/>
                </a:solidFill>
                <a:latin typeface="HP001 4 hàng" panose="020B0603050302020204" pitchFamily="34" charset="0"/>
                <a:cs typeface="Times New Roman" panose="02020603050405020304" pitchFamily="18" charset="0"/>
              </a:rPr>
              <a:t> </a:t>
            </a:r>
            <a:r>
              <a:rPr lang="en-US" altLang="en-US" sz="3600" b="1" dirty="0" err="1">
                <a:solidFill>
                  <a:srgbClr val="C00000"/>
                </a:solidFill>
                <a:latin typeface="HP001 4 hàng" panose="020B0603050302020204" pitchFamily="34" charset="0"/>
                <a:cs typeface="Times New Roman" panose="02020603050405020304" pitchFamily="18" charset="0"/>
              </a:rPr>
              <a:t>văn</a:t>
            </a:r>
            <a:r>
              <a:rPr lang="en-US" altLang="en-US" sz="3600" b="1" dirty="0">
                <a:solidFill>
                  <a:srgbClr val="C00000"/>
                </a:solidFill>
                <a:latin typeface="HP001 4 hàng" panose="020B0603050302020204" pitchFamily="34" charset="0"/>
                <a:cs typeface="Times New Roman" panose="02020603050405020304" pitchFamily="18" charset="0"/>
              </a:rPr>
              <a:t> </a:t>
            </a:r>
            <a:r>
              <a:rPr lang="en-US" altLang="en-US" sz="3600" b="1" dirty="0" err="1">
                <a:solidFill>
                  <a:srgbClr val="C00000"/>
                </a:solidFill>
                <a:latin typeface="HP001 4 hàng" panose="020B0603050302020204" pitchFamily="34" charset="0"/>
                <a:cs typeface="Times New Roman" panose="02020603050405020304" pitchFamily="18" charset="0"/>
              </a:rPr>
              <a:t>viết</a:t>
            </a:r>
            <a:r>
              <a:rPr lang="en-US" altLang="en-US" sz="3600" b="1" dirty="0">
                <a:solidFill>
                  <a:srgbClr val="C00000"/>
                </a:solidFill>
                <a:latin typeface="HP001 4 hàng" panose="020B0603050302020204" pitchFamily="34" charset="0"/>
                <a:cs typeface="Times New Roman" panose="02020603050405020304" pitchFamily="18" charset="0"/>
              </a:rPr>
              <a:t> </a:t>
            </a:r>
            <a:r>
              <a:rPr lang="en-US" altLang="en-US" sz="3600" b="1" dirty="0" err="1">
                <a:solidFill>
                  <a:srgbClr val="C00000"/>
                </a:solidFill>
                <a:latin typeface="HP001 4 hàng" panose="020B0603050302020204" pitchFamily="34" charset="0"/>
                <a:cs typeface="Times New Roman" panose="02020603050405020304" pitchFamily="18" charset="0"/>
              </a:rPr>
              <a:t>về</a:t>
            </a:r>
            <a:r>
              <a:rPr lang="en-US" altLang="en-US" sz="3600" b="1" dirty="0">
                <a:solidFill>
                  <a:srgbClr val="C00000"/>
                </a:solidFill>
                <a:latin typeface="HP001 4 hàng" panose="020B0603050302020204" pitchFamily="34" charset="0"/>
                <a:cs typeface="Times New Roman" panose="02020603050405020304" pitchFamily="18" charset="0"/>
              </a:rPr>
              <a:t> </a:t>
            </a:r>
            <a:r>
              <a:rPr lang="en-US" altLang="en-US" sz="3600" b="1" dirty="0" err="1">
                <a:solidFill>
                  <a:srgbClr val="C00000"/>
                </a:solidFill>
                <a:latin typeface="HP001 4 hàng" panose="020B0603050302020204" pitchFamily="34" charset="0"/>
                <a:cs typeface="Times New Roman" panose="02020603050405020304" pitchFamily="18" charset="0"/>
              </a:rPr>
              <a:t>họa</a:t>
            </a:r>
            <a:r>
              <a:rPr lang="en-US" altLang="en-US" sz="3600" b="1" dirty="0">
                <a:solidFill>
                  <a:srgbClr val="C00000"/>
                </a:solidFill>
                <a:latin typeface="HP001 4 hàng" panose="020B0603050302020204" pitchFamily="34" charset="0"/>
                <a:cs typeface="Times New Roman" panose="02020603050405020304" pitchFamily="18" charset="0"/>
              </a:rPr>
              <a:t> </a:t>
            </a:r>
            <a:r>
              <a:rPr lang="en-US" altLang="en-US" sz="3600" b="1" dirty="0" err="1">
                <a:solidFill>
                  <a:srgbClr val="C00000"/>
                </a:solidFill>
                <a:latin typeface="HP001 4 hàng" panose="020B0603050302020204" pitchFamily="34" charset="0"/>
                <a:cs typeface="Times New Roman" panose="02020603050405020304" pitchFamily="18" charset="0"/>
              </a:rPr>
              <a:t>sĩ</a:t>
            </a:r>
            <a:r>
              <a:rPr lang="en-US" altLang="en-US" sz="3600" b="1" dirty="0">
                <a:solidFill>
                  <a:srgbClr val="C00000"/>
                </a:solidFill>
                <a:latin typeface="HP001 4 hàng" panose="020B0603050302020204" pitchFamily="34" charset="0"/>
                <a:cs typeface="Times New Roman" panose="02020603050405020304" pitchFamily="18" charset="0"/>
              </a:rPr>
              <a:t> Lê </a:t>
            </a:r>
            <a:r>
              <a:rPr lang="en-US" altLang="en-US" sz="3600" b="1" dirty="0" err="1">
                <a:solidFill>
                  <a:srgbClr val="C00000"/>
                </a:solidFill>
                <a:latin typeface="HP001 4 hàng" panose="020B0603050302020204" pitchFamily="34" charset="0"/>
                <a:cs typeface="Times New Roman" panose="02020603050405020304" pitchFamily="18" charset="0"/>
              </a:rPr>
              <a:t>Duy</a:t>
            </a:r>
            <a:r>
              <a:rPr lang="en-US" altLang="en-US" sz="3600" b="1" dirty="0">
                <a:solidFill>
                  <a:srgbClr val="C00000"/>
                </a:solidFill>
                <a:latin typeface="HP001 4 hàng" panose="020B0603050302020204" pitchFamily="34" charset="0"/>
                <a:cs typeface="Times New Roman" panose="02020603050405020304" pitchFamily="18" charset="0"/>
              </a:rPr>
              <a:t> </a:t>
            </a:r>
            <a:r>
              <a:rPr lang="en-US" altLang="en-US" sz="3600" b="1" dirty="0" err="1">
                <a:solidFill>
                  <a:srgbClr val="C00000"/>
                </a:solidFill>
                <a:latin typeface="HP001 4 hàng" panose="020B0603050302020204" pitchFamily="34" charset="0"/>
                <a:cs typeface="Times New Roman" panose="02020603050405020304" pitchFamily="18" charset="0"/>
              </a:rPr>
              <a:t>Ứng</a:t>
            </a:r>
            <a:r>
              <a:rPr lang="en-US" altLang="en-US" sz="3600" b="1" dirty="0">
                <a:solidFill>
                  <a:srgbClr val="C00000"/>
                </a:solidFill>
                <a:latin typeface="HP001 4 hàng" panose="020B0603050302020204" pitchFamily="34" charset="0"/>
                <a:cs typeface="Times New Roman" panose="02020603050405020304" pitchFamily="18" charset="0"/>
              </a:rPr>
              <a:t>.</a:t>
            </a:r>
            <a:endParaRPr lang="en-US" sz="3600" dirty="0">
              <a:solidFill>
                <a:srgbClr val="C00000"/>
              </a:solidFill>
              <a:latin typeface="HP001 4 hàng" panose="020B0603050302020204" pitchFamily="34" charset="0"/>
            </a:endParaRPr>
          </a:p>
        </p:txBody>
      </p:sp>
      <p:sp>
        <p:nvSpPr>
          <p:cNvPr id="4" name="Flowchart: Alternate Process 3"/>
          <p:cNvSpPr/>
          <p:nvPr/>
        </p:nvSpPr>
        <p:spPr>
          <a:xfrm>
            <a:off x="914400" y="2616200"/>
            <a:ext cx="11074400" cy="918632"/>
          </a:xfrm>
          <a:prstGeom prst="flowChartAlternateProcess">
            <a:avLst/>
          </a:prstGeom>
          <a:solidFill>
            <a:srgbClr val="CC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dirty="0">
                <a:solidFill>
                  <a:srgbClr val="0000FF"/>
                </a:solidFill>
                <a:latin typeface="HP001 4 hàng" panose="020B0603050302020204" pitchFamily="34" charset="0"/>
              </a:rPr>
              <a:t>* Câu chuyện kể về chuyện gì cảm động?</a:t>
            </a:r>
            <a:endParaRPr lang="en-US" sz="3200" dirty="0">
              <a:latin typeface="HP001 4 hàng" panose="020B0603050302020204" pitchFamily="34" charset="0"/>
            </a:endParaRPr>
          </a:p>
        </p:txBody>
      </p:sp>
      <p:sp>
        <p:nvSpPr>
          <p:cNvPr id="5" name="Scroll: Horizontal 4"/>
          <p:cNvSpPr/>
          <p:nvPr/>
        </p:nvSpPr>
        <p:spPr>
          <a:xfrm>
            <a:off x="1019711" y="3692408"/>
            <a:ext cx="11074400" cy="3165592"/>
          </a:xfrm>
          <a:prstGeom prst="horizontalScroll">
            <a:avLst/>
          </a:prstGeom>
          <a:solidFill>
            <a:srgbClr val="FFFF66"/>
          </a:solid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sz="4000" b="1" dirty="0">
                <a:solidFill>
                  <a:srgbClr val="C00000"/>
                </a:solidFill>
                <a:latin typeface="HP001 4 hàng" panose="020B0603050302020204" pitchFamily="34" charset="0"/>
              </a:rPr>
              <a:t>Lê Duy Ứng vẽ bức chân dung Bác Hồ bằng máu chảy từ đôi mắt bị thương của mình.</a:t>
            </a:r>
            <a:endParaRPr lang="en-US" sz="4000" dirty="0">
              <a:solidFill>
                <a:srgbClr val="C00000"/>
              </a:solidFill>
              <a:latin typeface="HP001 4 hàng" panose="020B0603050302020204" pitchFamily="34" charset="0"/>
            </a:endParaRPr>
          </a:p>
        </p:txBody>
      </p:sp>
      <p:sp>
        <p:nvSpPr>
          <p:cNvPr id="6" name="Arrow: Curved Right 5"/>
          <p:cNvSpPr/>
          <p:nvPr/>
        </p:nvSpPr>
        <p:spPr>
          <a:xfrm>
            <a:off x="406400" y="584200"/>
            <a:ext cx="963320" cy="1524000"/>
          </a:xfrm>
          <a:prstGeom prst="curvedRightArrow">
            <a:avLst/>
          </a:prstGeom>
          <a:solidFill>
            <a:srgbClr val="C00000"/>
          </a:solid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HP001 4 hàng" panose="020B0603050302020204" pitchFamily="34" charset="0"/>
            </a:endParaRPr>
          </a:p>
        </p:txBody>
      </p:sp>
      <p:sp>
        <p:nvSpPr>
          <p:cNvPr id="7" name="Arrow: Curved Right 6"/>
          <p:cNvSpPr/>
          <p:nvPr/>
        </p:nvSpPr>
        <p:spPr>
          <a:xfrm>
            <a:off x="203200" y="3022601"/>
            <a:ext cx="711200" cy="2540000"/>
          </a:xfrm>
          <a:prstGeom prst="curvedRightArrow">
            <a:avLst/>
          </a:prstGeom>
          <a:solidFill>
            <a:srgbClr val="C00000"/>
          </a:solid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P001 4 hàng" panose="020B0603050302020204" pitchFamily="34" charset="0"/>
            </a:endParaRPr>
          </a:p>
        </p:txBody>
      </p:sp>
      <p:pic>
        <p:nvPicPr>
          <p:cNvPr id="10"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7806" y="0"/>
            <a:ext cx="1426305" cy="1818233"/>
          </a:xfrm>
          <a:prstGeom prst="rect">
            <a:avLst/>
          </a:prstGeom>
        </p:spPr>
      </p:pic>
      <p:pic>
        <p:nvPicPr>
          <p:cNvPr id="11"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113" y="708061"/>
            <a:ext cx="758896" cy="673666"/>
          </a:xfrm>
          <a:prstGeom prst="rect">
            <a:avLst/>
          </a:prstGeom>
        </p:spPr>
      </p:pic>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25" autoRev="1" fill="hold">
                                          <p:stCondLst>
                                            <p:cond delay="0"/>
                                          </p:stCondLst>
                                        </p:cTn>
                                        <p:tgtEl>
                                          <p:spTgt spid="2"/>
                                        </p:tgtEl>
                                        <p:attrNameLst>
                                          <p:attrName>ppt_w</p:attrName>
                                        </p:attrNameLst>
                                      </p:cBhvr>
                                    </p:anim>
                                    <p:anim by="(#ppt_w*0.50)" calcmode="lin" valueType="num">
                                      <p:cBhvr>
                                        <p:cTn id="8" dur="125" decel="50000" autoRev="1" fill="hold">
                                          <p:stCondLst>
                                            <p:cond delay="0"/>
                                          </p:stCondLst>
                                        </p:cTn>
                                        <p:tgtEl>
                                          <p:spTgt spid="2"/>
                                        </p:tgtEl>
                                        <p:attrNameLst>
                                          <p:attrName>ppt_x</p:attrName>
                                        </p:attrNameLst>
                                      </p:cBhvr>
                                    </p:anim>
                                    <p:anim from="(-#ppt_h/2)" to="(#ppt_y)" calcmode="lin" valueType="num">
                                      <p:cBhvr>
                                        <p:cTn id="9" dur="250" fill="hold">
                                          <p:stCondLst>
                                            <p:cond delay="0"/>
                                          </p:stCondLst>
                                        </p:cTn>
                                        <p:tgtEl>
                                          <p:spTgt spid="2"/>
                                        </p:tgtEl>
                                        <p:attrNameLst>
                                          <p:attrName>ppt_y</p:attrName>
                                        </p:attrNameLst>
                                      </p:cBhvr>
                                    </p:anim>
                                    <p:animRot by="21600000">
                                      <p:cBhvr>
                                        <p:cTn id="10" dur="25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50"/>
                                        <p:tgtEl>
                                          <p:spTgt spid="6"/>
                                        </p:tgtEl>
                                      </p:cBhvr>
                                    </p:animEffec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by="(-#ppt_w*2)" calcmode="lin" valueType="num">
                                      <p:cBhvr rctx="PPT">
                                        <p:cTn id="18" dur="125" autoRev="1" fill="hold">
                                          <p:stCondLst>
                                            <p:cond delay="0"/>
                                          </p:stCondLst>
                                        </p:cTn>
                                        <p:tgtEl>
                                          <p:spTgt spid="3"/>
                                        </p:tgtEl>
                                        <p:attrNameLst>
                                          <p:attrName>ppt_w</p:attrName>
                                        </p:attrNameLst>
                                      </p:cBhvr>
                                    </p:anim>
                                    <p:anim by="(#ppt_w*0.50)" calcmode="lin" valueType="num">
                                      <p:cBhvr>
                                        <p:cTn id="19" dur="125" decel="50000" autoRev="1" fill="hold">
                                          <p:stCondLst>
                                            <p:cond delay="0"/>
                                          </p:stCondLst>
                                        </p:cTn>
                                        <p:tgtEl>
                                          <p:spTgt spid="3"/>
                                        </p:tgtEl>
                                        <p:attrNameLst>
                                          <p:attrName>ppt_x</p:attrName>
                                        </p:attrNameLst>
                                      </p:cBhvr>
                                    </p:anim>
                                    <p:anim from="(-#ppt_h/2)" to="(#ppt_y)" calcmode="lin" valueType="num">
                                      <p:cBhvr>
                                        <p:cTn id="20" dur="250" fill="hold">
                                          <p:stCondLst>
                                            <p:cond delay="0"/>
                                          </p:stCondLst>
                                        </p:cTn>
                                        <p:tgtEl>
                                          <p:spTgt spid="3"/>
                                        </p:tgtEl>
                                        <p:attrNameLst>
                                          <p:attrName>ppt_y</p:attrName>
                                        </p:attrNameLst>
                                      </p:cBhvr>
                                    </p:anim>
                                    <p:animRot by="21600000">
                                      <p:cBhvr>
                                        <p:cTn id="21" dur="250" fill="hold">
                                          <p:stCondLst>
                                            <p:cond delay="0"/>
                                          </p:stCondLst>
                                        </p:cTn>
                                        <p:tgtEl>
                                          <p:spTgt spid="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by="(-#ppt_w*2)" calcmode="lin" valueType="num">
                                      <p:cBhvr rctx="PPT">
                                        <p:cTn id="26" dur="125" autoRev="1" fill="hold">
                                          <p:stCondLst>
                                            <p:cond delay="0"/>
                                          </p:stCondLst>
                                        </p:cTn>
                                        <p:tgtEl>
                                          <p:spTgt spid="4"/>
                                        </p:tgtEl>
                                        <p:attrNameLst>
                                          <p:attrName>ppt_w</p:attrName>
                                        </p:attrNameLst>
                                      </p:cBhvr>
                                    </p:anim>
                                    <p:anim by="(#ppt_w*0.50)" calcmode="lin" valueType="num">
                                      <p:cBhvr>
                                        <p:cTn id="27" dur="125" decel="50000" autoRev="1" fill="hold">
                                          <p:stCondLst>
                                            <p:cond delay="0"/>
                                          </p:stCondLst>
                                        </p:cTn>
                                        <p:tgtEl>
                                          <p:spTgt spid="4"/>
                                        </p:tgtEl>
                                        <p:attrNameLst>
                                          <p:attrName>ppt_x</p:attrName>
                                        </p:attrNameLst>
                                      </p:cBhvr>
                                    </p:anim>
                                    <p:anim from="(-#ppt_h/2)" to="(#ppt_y)" calcmode="lin" valueType="num">
                                      <p:cBhvr>
                                        <p:cTn id="28" dur="250" fill="hold">
                                          <p:stCondLst>
                                            <p:cond delay="0"/>
                                          </p:stCondLst>
                                        </p:cTn>
                                        <p:tgtEl>
                                          <p:spTgt spid="4"/>
                                        </p:tgtEl>
                                        <p:attrNameLst>
                                          <p:attrName>ppt_y</p:attrName>
                                        </p:attrNameLst>
                                      </p:cBhvr>
                                    </p:anim>
                                    <p:animRot by="21600000">
                                      <p:cBhvr>
                                        <p:cTn id="29" dur="250" fill="hold">
                                          <p:stCondLst>
                                            <p:cond delay="0"/>
                                          </p:stCondLst>
                                        </p:cTn>
                                        <p:tgtEl>
                                          <p:spTgt spid="4"/>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50"/>
                                        <p:tgtEl>
                                          <p:spTgt spid="7"/>
                                        </p:tgtEl>
                                      </p:cBhvr>
                                    </p:animEffec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by="(-#ppt_w*2)" calcmode="lin" valueType="num">
                                      <p:cBhvr rctx="PPT">
                                        <p:cTn id="37" dur="125" autoRev="1" fill="hold">
                                          <p:stCondLst>
                                            <p:cond delay="0"/>
                                          </p:stCondLst>
                                        </p:cTn>
                                        <p:tgtEl>
                                          <p:spTgt spid="5"/>
                                        </p:tgtEl>
                                        <p:attrNameLst>
                                          <p:attrName>ppt_w</p:attrName>
                                        </p:attrNameLst>
                                      </p:cBhvr>
                                    </p:anim>
                                    <p:anim by="(#ppt_w*0.50)" calcmode="lin" valueType="num">
                                      <p:cBhvr>
                                        <p:cTn id="38" dur="125" decel="50000" autoRev="1" fill="hold">
                                          <p:stCondLst>
                                            <p:cond delay="0"/>
                                          </p:stCondLst>
                                        </p:cTn>
                                        <p:tgtEl>
                                          <p:spTgt spid="5"/>
                                        </p:tgtEl>
                                        <p:attrNameLst>
                                          <p:attrName>ppt_x</p:attrName>
                                        </p:attrNameLst>
                                      </p:cBhvr>
                                    </p:anim>
                                    <p:anim from="(-#ppt_h/2)" to="(#ppt_y)" calcmode="lin" valueType="num">
                                      <p:cBhvr>
                                        <p:cTn id="39" dur="250" fill="hold">
                                          <p:stCondLst>
                                            <p:cond delay="0"/>
                                          </p:stCondLst>
                                        </p:cTn>
                                        <p:tgtEl>
                                          <p:spTgt spid="5"/>
                                        </p:tgtEl>
                                        <p:attrNameLst>
                                          <p:attrName>ppt_y</p:attrName>
                                        </p:attrNameLst>
                                      </p:cBhvr>
                                    </p:anim>
                                    <p:animRot by="21600000">
                                      <p:cBhvr>
                                        <p:cTn id="40" dur="250" fill="hold">
                                          <p:stCondLst>
                                            <p:cond delay="0"/>
                                          </p:stCondLst>
                                        </p:cTn>
                                        <p:tgtEl>
                                          <p:spTgt spid="5"/>
                                        </p:tgtEl>
                                        <p:attrNameLst>
                                          <p:attrName>r</p:attrName>
                                        </p:attrNameLst>
                                      </p:cBhvr>
                                    </p:animRot>
                                  </p:childTnLst>
                                </p:cTn>
                              </p:par>
                              <p:par>
                                <p:cTn id="41" presetID="17" presetClass="entr" presetSubtype="1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DELL\Downloads\chan dung bac ho.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15200" y="0"/>
            <a:ext cx="4673600" cy="67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2" descr="Mô tả ảnh."/>
          <p:cNvPicPr>
            <a:picLocks noChangeAspect="1" noChangeArrowheads="1"/>
          </p:cNvPicPr>
          <p:nvPr/>
        </p:nvPicPr>
        <p:blipFill>
          <a:blip r:embed="rId2">
            <a:extLst>
              <a:ext uri="{28A0092B-C50C-407E-A947-70E740481C1C}">
                <a14:useLocalDpi xmlns:a14="http://schemas.microsoft.com/office/drawing/2010/main" val="0"/>
              </a:ext>
            </a:extLst>
          </a:blip>
          <a:srcRect l="48932" t="-943" r="-865" b="43396"/>
          <a:stretch>
            <a:fillRect/>
          </a:stretch>
        </p:blipFill>
        <p:spPr bwMode="auto">
          <a:xfrm>
            <a:off x="203200" y="0"/>
            <a:ext cx="50884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5486400" y="889000"/>
            <a:ext cx="1625600" cy="460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865" b="1">
                <a:solidFill>
                  <a:srgbClr val="0000FF"/>
                </a:solidFill>
                <a:latin typeface="Times New Roman" panose="02020603050405020304" pitchFamily="18" charset="0"/>
                <a:cs typeface="Times New Roman" panose="02020603050405020304" pitchFamily="18" charset="0"/>
              </a:rPr>
              <a:t>Họa sĩ Lê Duy Ứng</a:t>
            </a:r>
            <a:endParaRPr lang="en-US" altLang="en-US" sz="5865" b="1">
              <a:solidFill>
                <a:srgbClr val="0000FF"/>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3352800" y="990601"/>
            <a:ext cx="3962400" cy="370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865" b="1" dirty="0" err="1">
                <a:solidFill>
                  <a:srgbClr val="FF0000"/>
                </a:solidFill>
                <a:latin typeface="Times New Roman" panose="02020603050405020304" pitchFamily="18" charset="0"/>
                <a:cs typeface="Times New Roman" panose="02020603050405020304" pitchFamily="18" charset="0"/>
              </a:rPr>
              <a:t>Chân</a:t>
            </a:r>
            <a:r>
              <a:rPr lang="en-US" altLang="en-US" sz="5865" b="1" dirty="0">
                <a:solidFill>
                  <a:srgbClr val="FF0000"/>
                </a:solidFill>
                <a:latin typeface="Times New Roman" panose="02020603050405020304" pitchFamily="18" charset="0"/>
                <a:cs typeface="Times New Roman" panose="02020603050405020304" pitchFamily="18" charset="0"/>
              </a:rPr>
              <a:t> dung </a:t>
            </a:r>
            <a:r>
              <a:rPr lang="en-US" altLang="en-US" sz="5865" b="1" dirty="0" err="1">
                <a:solidFill>
                  <a:srgbClr val="FF0000"/>
                </a:solidFill>
                <a:latin typeface="Times New Roman" panose="02020603050405020304" pitchFamily="18" charset="0"/>
                <a:cs typeface="Times New Roman" panose="02020603050405020304" pitchFamily="18" charset="0"/>
              </a:rPr>
              <a:t>Bác</a:t>
            </a:r>
            <a:r>
              <a:rPr lang="en-US" altLang="en-US" sz="5865" b="1" dirty="0">
                <a:solidFill>
                  <a:srgbClr val="FF0000"/>
                </a:solidFill>
                <a:latin typeface="Times New Roman" panose="02020603050405020304" pitchFamily="18" charset="0"/>
                <a:cs typeface="Times New Roman" panose="02020603050405020304" pitchFamily="18" charset="0"/>
              </a:rPr>
              <a:t> </a:t>
            </a:r>
            <a:r>
              <a:rPr lang="en-US" altLang="en-US" sz="5865" b="1" dirty="0" err="1">
                <a:solidFill>
                  <a:srgbClr val="FF0000"/>
                </a:solidFill>
                <a:latin typeface="Times New Roman" panose="02020603050405020304" pitchFamily="18" charset="0"/>
                <a:cs typeface="Times New Roman" panose="02020603050405020304" pitchFamily="18" charset="0"/>
              </a:rPr>
              <a:t>Hồ</a:t>
            </a:r>
            <a:r>
              <a:rPr lang="en-US" altLang="en-US" sz="5865" b="1" dirty="0">
                <a:solidFill>
                  <a:srgbClr val="FF0000"/>
                </a:solidFill>
                <a:latin typeface="Times New Roman" panose="02020603050405020304" pitchFamily="18" charset="0"/>
                <a:cs typeface="Times New Roman" panose="02020603050405020304" pitchFamily="18" charset="0"/>
              </a:rPr>
              <a:t> </a:t>
            </a:r>
            <a:r>
              <a:rPr lang="en-US" altLang="en-US" sz="5865" b="1" dirty="0" err="1">
                <a:solidFill>
                  <a:srgbClr val="FF0000"/>
                </a:solidFill>
                <a:latin typeface="Times New Roman" panose="02020603050405020304" pitchFamily="18" charset="0"/>
                <a:cs typeface="Times New Roman" panose="02020603050405020304" pitchFamily="18" charset="0"/>
              </a:rPr>
              <a:t>được</a:t>
            </a:r>
            <a:r>
              <a:rPr lang="en-US" altLang="en-US" sz="5865" b="1" dirty="0">
                <a:solidFill>
                  <a:srgbClr val="FF0000"/>
                </a:solidFill>
                <a:latin typeface="Times New Roman" panose="02020603050405020304" pitchFamily="18" charset="0"/>
                <a:cs typeface="Times New Roman" panose="02020603050405020304" pitchFamily="18" charset="0"/>
              </a:rPr>
              <a:t> </a:t>
            </a:r>
            <a:r>
              <a:rPr lang="en-US" altLang="en-US" sz="5865" b="1" dirty="0" err="1">
                <a:solidFill>
                  <a:srgbClr val="FF0000"/>
                </a:solidFill>
                <a:latin typeface="Times New Roman" panose="02020603050405020304" pitchFamily="18" charset="0"/>
                <a:cs typeface="Times New Roman" panose="02020603050405020304" pitchFamily="18" charset="0"/>
              </a:rPr>
              <a:t>vẽ</a:t>
            </a:r>
            <a:r>
              <a:rPr lang="en-US" altLang="en-US" sz="5865" b="1" dirty="0">
                <a:solidFill>
                  <a:srgbClr val="FF0000"/>
                </a:solidFill>
                <a:latin typeface="Times New Roman" panose="02020603050405020304" pitchFamily="18" charset="0"/>
                <a:cs typeface="Times New Roman" panose="02020603050405020304" pitchFamily="18" charset="0"/>
              </a:rPr>
              <a:t> </a:t>
            </a:r>
            <a:r>
              <a:rPr lang="en-US" altLang="en-US" sz="5865" b="1" dirty="0" err="1">
                <a:solidFill>
                  <a:srgbClr val="FF0000"/>
                </a:solidFill>
                <a:latin typeface="Times New Roman" panose="02020603050405020304" pitchFamily="18" charset="0"/>
                <a:cs typeface="Times New Roman" panose="02020603050405020304" pitchFamily="18" charset="0"/>
              </a:rPr>
              <a:t>bằng</a:t>
            </a:r>
            <a:r>
              <a:rPr lang="en-US" altLang="en-US" sz="5865" b="1" dirty="0">
                <a:solidFill>
                  <a:srgbClr val="FF0000"/>
                </a:solidFill>
                <a:latin typeface="Times New Roman" panose="02020603050405020304" pitchFamily="18" charset="0"/>
                <a:cs typeface="Times New Roman" panose="02020603050405020304" pitchFamily="18" charset="0"/>
              </a:rPr>
              <a:t> </a:t>
            </a:r>
            <a:r>
              <a:rPr lang="en-US" altLang="en-US" sz="5865" b="1" dirty="0" err="1">
                <a:solidFill>
                  <a:srgbClr val="FF0000"/>
                </a:solidFill>
                <a:latin typeface="Times New Roman" panose="02020603050405020304" pitchFamily="18" charset="0"/>
                <a:cs typeface="Times New Roman" panose="02020603050405020304" pitchFamily="18" charset="0"/>
              </a:rPr>
              <a:t>máu</a:t>
            </a:r>
            <a:endParaRPr lang="en-US" altLang="en-US" sz="5865" b="1" dirty="0">
              <a:solidFill>
                <a:srgbClr val="FF0000"/>
              </a:solidFill>
              <a:latin typeface="Times New Roman" panose="02020603050405020304" pitchFamily="18" charset="0"/>
              <a:cs typeface="Times New Roman" panose="02020603050405020304" pitchFamily="18" charset="0"/>
            </a:endParaRPr>
          </a:p>
        </p:txBody>
      </p:sp>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ownloads\sinh hoat truong son.JPG"/>
          <p:cNvPicPr>
            <a:picLocks noChangeAspect="1" noChangeArrowheads="1"/>
          </p:cNvPicPr>
          <p:nvPr/>
        </p:nvPicPr>
        <p:blipFill>
          <a:blip r:embed="rId1">
            <a:lum bright="-20000" contrast="10000"/>
            <a:extLst>
              <a:ext uri="{28A0092B-C50C-407E-A947-70E740481C1C}">
                <a14:useLocalDpi xmlns:a14="http://schemas.microsoft.com/office/drawing/2010/main" val="0"/>
              </a:ext>
            </a:extLst>
          </a:blip>
          <a:srcRect/>
          <a:stretch>
            <a:fillRect/>
          </a:stretch>
        </p:blipFill>
        <p:spPr bwMode="auto">
          <a:xfrm>
            <a:off x="46567" y="93133"/>
            <a:ext cx="9662584"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25"/>
          <p:cNvSpPr txBox="1">
            <a:spLocks noChangeArrowheads="1"/>
          </p:cNvSpPr>
          <p:nvPr/>
        </p:nvSpPr>
        <p:spPr bwMode="auto">
          <a:xfrm>
            <a:off x="9652000" y="1371601"/>
            <a:ext cx="2540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b="1" dirty="0" err="1">
                <a:solidFill>
                  <a:srgbClr val="0000FF"/>
                </a:solidFill>
                <a:latin typeface="VNI-Times" pitchFamily="2" charset="0"/>
              </a:rPr>
              <a:t>Sinh</a:t>
            </a:r>
            <a:r>
              <a:rPr lang="en-US" altLang="en-US" sz="4800" b="1" dirty="0">
                <a:solidFill>
                  <a:srgbClr val="0000FF"/>
                </a:solidFill>
                <a:latin typeface="VNI-Times" pitchFamily="2" charset="0"/>
              </a:rPr>
              <a:t> </a:t>
            </a:r>
            <a:r>
              <a:rPr lang="en-US" altLang="en-US" sz="4800" b="1" dirty="0" err="1">
                <a:solidFill>
                  <a:srgbClr val="0000FF"/>
                </a:solidFill>
                <a:latin typeface="VNI-Times" pitchFamily="2" charset="0"/>
              </a:rPr>
              <a:t>hoạt</a:t>
            </a:r>
            <a:r>
              <a:rPr lang="en-US" altLang="en-US" sz="4800" b="1" dirty="0">
                <a:solidFill>
                  <a:srgbClr val="0000FF"/>
                </a:solidFill>
                <a:latin typeface="VNI-Times" pitchFamily="2" charset="0"/>
              </a:rPr>
              <a:t> ở </a:t>
            </a:r>
            <a:r>
              <a:rPr lang="en-US" altLang="en-US" sz="4800" b="1" dirty="0" err="1" smtClean="0">
                <a:solidFill>
                  <a:srgbClr val="0000FF"/>
                </a:solidFill>
                <a:latin typeface="VNI-Times" pitchFamily="2" charset="0"/>
              </a:rPr>
              <a:t>Trường</a:t>
            </a:r>
            <a:r>
              <a:rPr lang="en-US" altLang="en-US" sz="4800" b="1" dirty="0" smtClean="0">
                <a:solidFill>
                  <a:srgbClr val="0000FF"/>
                </a:solidFill>
                <a:latin typeface="VNI-Times" pitchFamily="2" charset="0"/>
              </a:rPr>
              <a:t> </a:t>
            </a:r>
            <a:r>
              <a:rPr lang="en-US" altLang="en-US" sz="4800" b="1" dirty="0" err="1">
                <a:solidFill>
                  <a:srgbClr val="0000FF"/>
                </a:solidFill>
                <a:latin typeface="VNI-Times" pitchFamily="2" charset="0"/>
              </a:rPr>
              <a:t>Sơn</a:t>
            </a:r>
            <a:r>
              <a:rPr lang="en-US" altLang="en-US" sz="4800" b="1" dirty="0">
                <a:solidFill>
                  <a:srgbClr val="0000FF"/>
                </a:solidFill>
                <a:latin typeface="VNI-Times" pitchFamily="2" charset="0"/>
              </a:rPr>
              <a:t> </a:t>
            </a:r>
            <a:endParaRPr lang="en-US" altLang="en-US" sz="4800" b="1" dirty="0">
              <a:solidFill>
                <a:srgbClr val="0000FF"/>
              </a:solidFill>
              <a:latin typeface="VNI-Times" pitchFamily="2" charset="0"/>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LL\Downloads\cap cuu dong doi.JPG"/>
          <p:cNvPicPr>
            <a:picLocks noChangeAspect="1" noChangeArrowheads="1"/>
          </p:cNvPicPr>
          <p:nvPr/>
        </p:nvPicPr>
        <p:blipFill>
          <a:blip r:embed="rId1">
            <a:lum bright="-20000"/>
            <a:extLst>
              <a:ext uri="{28A0092B-C50C-407E-A947-70E740481C1C}">
                <a14:useLocalDpi xmlns:a14="http://schemas.microsoft.com/office/drawing/2010/main" val="0"/>
              </a:ext>
            </a:extLst>
          </a:blip>
          <a:srcRect/>
          <a:stretch>
            <a:fillRect/>
          </a:stretch>
        </p:blipFill>
        <p:spPr bwMode="auto">
          <a:xfrm>
            <a:off x="508001" y="80434"/>
            <a:ext cx="8318500" cy="677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25"/>
          <p:cNvSpPr txBox="1">
            <a:spLocks noChangeArrowheads="1"/>
          </p:cNvSpPr>
          <p:nvPr/>
        </p:nvSpPr>
        <p:spPr bwMode="auto">
          <a:xfrm>
            <a:off x="9245600" y="1371600"/>
            <a:ext cx="2336800" cy="337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335" b="1">
                <a:solidFill>
                  <a:srgbClr val="0000FF"/>
                </a:solidFill>
                <a:latin typeface="VNI-Times" pitchFamily="2" charset="0"/>
              </a:rPr>
              <a:t>Cấp cứu </a:t>
            </a:r>
            <a:r>
              <a:rPr lang="en-US" altLang="en-US" sz="5335" b="1">
                <a:solidFill>
                  <a:srgbClr val="0000FF"/>
                </a:solidFill>
                <a:latin typeface="Times New Roman" panose="02020603050405020304" pitchFamily="18" charset="0"/>
              </a:rPr>
              <a:t>đồng đội </a:t>
            </a:r>
            <a:endParaRPr lang="en-US" altLang="en-US" sz="5335" b="1">
              <a:solidFill>
                <a:srgbClr val="0000FF"/>
              </a:solidFill>
              <a:latin typeface="Times New Roman" panose="02020603050405020304" pitchFamily="18" charset="0"/>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LL\Downloads\duoi dich.JPG"/>
          <p:cNvPicPr>
            <a:picLocks noChangeAspect="1" noChangeArrowheads="1"/>
          </p:cNvPicPr>
          <p:nvPr/>
        </p:nvPicPr>
        <p:blipFill>
          <a:blip r:embed="rId1">
            <a:lum bright="-20000"/>
            <a:extLst>
              <a:ext uri="{28A0092B-C50C-407E-A947-70E740481C1C}">
                <a14:useLocalDpi xmlns:a14="http://schemas.microsoft.com/office/drawing/2010/main" val="0"/>
              </a:ext>
            </a:extLst>
          </a:blip>
          <a:srcRect/>
          <a:stretch>
            <a:fillRect/>
          </a:stretch>
        </p:blipFill>
        <p:spPr bwMode="auto">
          <a:xfrm>
            <a:off x="812800" y="33867"/>
            <a:ext cx="1067646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25"/>
          <p:cNvSpPr txBox="1">
            <a:spLocks noChangeArrowheads="1"/>
          </p:cNvSpPr>
          <p:nvPr/>
        </p:nvSpPr>
        <p:spPr bwMode="auto">
          <a:xfrm>
            <a:off x="3800764" y="6077912"/>
            <a:ext cx="4267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335" b="1" dirty="0" err="1">
                <a:solidFill>
                  <a:srgbClr val="0000FF"/>
                </a:solidFill>
                <a:latin typeface="VNI-Times" pitchFamily="2" charset="0"/>
              </a:rPr>
              <a:t>Đuổi</a:t>
            </a:r>
            <a:r>
              <a:rPr lang="en-US" altLang="en-US" sz="5335" b="1" dirty="0">
                <a:solidFill>
                  <a:srgbClr val="0000FF"/>
                </a:solidFill>
                <a:latin typeface="VNI-Times" pitchFamily="2" charset="0"/>
              </a:rPr>
              <a:t> </a:t>
            </a:r>
            <a:r>
              <a:rPr lang="en-US" altLang="en-US" sz="5335" b="1" dirty="0" err="1">
                <a:solidFill>
                  <a:srgbClr val="0000FF"/>
                </a:solidFill>
                <a:latin typeface="Times New Roman" panose="02020603050405020304" pitchFamily="18" charset="0"/>
              </a:rPr>
              <a:t>đ</a:t>
            </a:r>
            <a:r>
              <a:rPr lang="en-US" altLang="en-US" sz="5335" b="1" dirty="0" err="1">
                <a:solidFill>
                  <a:srgbClr val="0000FF"/>
                </a:solidFill>
                <a:latin typeface="VNI-Times" pitchFamily="2" charset="0"/>
              </a:rPr>
              <a:t>ịch</a:t>
            </a:r>
            <a:endParaRPr lang="en-US" altLang="en-US" sz="5335" b="1" dirty="0">
              <a:solidFill>
                <a:srgbClr val="0000FF"/>
              </a:solidFill>
              <a:latin typeface="VNI-Times" pitchFamily="2" charset="0"/>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IMING" val="|8.6"/>
</p:tagLst>
</file>

<file path=ppt/tags/tag2.xml><?xml version="1.0" encoding="utf-8"?>
<p:tagLst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1DAD3F8B-BA50-4280-A083-8665CED655DE"/>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第十三批\555788"/>
  <p:tag name="ISPRING_FIRST_PUBLISH" val="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2650</Words>
  <Application>WPS Presentation</Application>
  <PresentationFormat>Widescreen</PresentationFormat>
  <Paragraphs>119</Paragraphs>
  <Slides>15</Slides>
  <Notes>2</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15</vt:i4>
      </vt:variant>
    </vt:vector>
  </HeadingPairs>
  <TitlesOfParts>
    <vt:vector size="33" baseType="lpstr">
      <vt:lpstr>Arial</vt:lpstr>
      <vt:lpstr>SimSun</vt:lpstr>
      <vt:lpstr>Wingdings</vt:lpstr>
      <vt:lpstr>Microsoft YaHei</vt:lpstr>
      <vt:lpstr>Times New Roman</vt:lpstr>
      <vt:lpstr>inpin heiti</vt:lpstr>
      <vt:lpstr>Segoe Print</vt:lpstr>
      <vt:lpstr>inpin heiti</vt:lpstr>
      <vt:lpstr>等线</vt:lpstr>
      <vt:lpstr>等线</vt:lpstr>
      <vt:lpstr>UVN Banh Mi</vt:lpstr>
      <vt:lpstr>Calibri</vt:lpstr>
      <vt:lpstr>.VnClarendon</vt:lpstr>
      <vt:lpstr>HP001 4 hàng</vt:lpstr>
      <vt:lpstr>VNI-Times</vt:lpstr>
      <vt:lpstr>Arial Unicode MS</vt:lpstr>
      <vt:lpstr>Trebuchet MS</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Em hãy chọn biểu tượng thể hiện mức độ yêu thích bài học của em: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HP</cp:lastModifiedBy>
  <cp:revision>183</cp:revision>
  <dcterms:created xsi:type="dcterms:W3CDTF">2017-08-18T03:02:00Z</dcterms:created>
  <dcterms:modified xsi:type="dcterms:W3CDTF">2021-12-03T12:18:39Z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1033-11.2.0.10382</vt:lpwstr>
  </property>
  <property fmtid="{D5CDD505-2E9C-101B-9397-08002B2CF9AE}" pid="3" name="ICV">
    <vt:lpwstr>50DF1B307AD34CACACB649197732AC2C</vt:lpwstr>
  </property>
</Properties>
</file>